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983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5" r:id="rId9"/>
    <p:sldId id="277" r:id="rId10"/>
    <p:sldId id="276" r:id="rId11"/>
    <p:sldId id="278" r:id="rId12"/>
    <p:sldId id="263" r:id="rId13"/>
    <p:sldId id="274" r:id="rId14"/>
    <p:sldId id="280" r:id="rId15"/>
    <p:sldId id="283" r:id="rId16"/>
    <p:sldId id="264" r:id="rId17"/>
    <p:sldId id="273" r:id="rId18"/>
    <p:sldId id="279" r:id="rId19"/>
    <p:sldId id="271" r:id="rId20"/>
    <p:sldId id="281" r:id="rId21"/>
    <p:sldId id="272" r:id="rId22"/>
    <p:sldId id="282" r:id="rId23"/>
    <p:sldId id="284" r:id="rId24"/>
    <p:sldId id="286" r:id="rId25"/>
    <p:sldId id="265" r:id="rId26"/>
    <p:sldId id="267" r:id="rId27"/>
  </p:sldIdLst>
  <p:sldSz cx="18288000" cy="10287000"/>
  <p:notesSz cx="18288000" cy="10287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FBB009C-3992-4C6E-B641-AD00CCCF4006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75"/>
            <p14:sldId id="277"/>
            <p14:sldId id="276"/>
            <p14:sldId id="278"/>
            <p14:sldId id="263"/>
          </p14:sldIdLst>
        </p14:section>
        <p14:section name="Untitled Section" id="{87AAFD90-9F14-4083-BB03-BA2D12C9E41A}">
          <p14:sldIdLst>
            <p14:sldId id="274"/>
            <p14:sldId id="280"/>
            <p14:sldId id="283"/>
            <p14:sldId id="264"/>
            <p14:sldId id="273"/>
            <p14:sldId id="279"/>
            <p14:sldId id="271"/>
            <p14:sldId id="281"/>
            <p14:sldId id="272"/>
            <p14:sldId id="282"/>
            <p14:sldId id="284"/>
            <p14:sldId id="286"/>
            <p14:sldId id="265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52" autoAdjust="0"/>
    <p:restoredTop sz="94660"/>
  </p:normalViewPr>
  <p:slideViewPr>
    <p:cSldViewPr>
      <p:cViewPr varScale="1">
        <p:scale>
          <a:sx n="42" d="100"/>
          <a:sy n="42" d="100"/>
        </p:scale>
        <p:origin x="796" y="6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6EEBAF-EA69-4141-A772-9EFCF6F9E021}" type="datetimeFigureOut">
              <a:rPr lang="en-IN" smtClean="0"/>
              <a:t>17-04-2024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1D0EA2-5A6D-44C9-A0D2-43E74DC090D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5939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0EA2-5A6D-44C9-A0D2-43E74DC090D2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732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0EA2-5A6D-44C9-A0D2-43E74DC090D2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3375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2433" y="2171701"/>
            <a:ext cx="13238487" cy="4994372"/>
          </a:xfrm>
        </p:spPr>
        <p:txBody>
          <a:bodyPr anchor="b"/>
          <a:lstStyle>
            <a:lvl1pPr>
              <a:defRPr sz="10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32433" y="7166070"/>
            <a:ext cx="13238487" cy="129213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429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800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486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0245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7200880"/>
            <a:ext cx="13238486" cy="85010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32433" y="1028700"/>
            <a:ext cx="13238487" cy="5460999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4" y="8050988"/>
            <a:ext cx="13238484" cy="74056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0625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2" y="2171700"/>
            <a:ext cx="13238489" cy="2971800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486400"/>
            <a:ext cx="13238489" cy="354330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58994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2202" y="2171700"/>
            <a:ext cx="11998973" cy="3485061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2895601" y="5656761"/>
            <a:ext cx="10919474" cy="513261"/>
          </a:xfrm>
        </p:spPr>
        <p:txBody>
          <a:bodyPr anchor="t">
            <a:normAutofit/>
          </a:bodyPr>
          <a:lstStyle>
            <a:lvl1pPr marL="0" indent="0">
              <a:buNone/>
              <a:defRPr lang="en-US" sz="21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6525986"/>
            <a:ext cx="13238489" cy="251460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1347443" y="1456880"/>
            <a:ext cx="1202868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83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95735" y="3920681"/>
            <a:ext cx="1202868" cy="29084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83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21865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1" y="4686302"/>
            <a:ext cx="13238490" cy="2479770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2" y="7166072"/>
            <a:ext cx="13238489" cy="1290600"/>
          </a:xfrm>
        </p:spPr>
        <p:txBody>
          <a:bodyPr anchor="t"/>
          <a:lstStyle>
            <a:lvl1pPr marL="0" indent="0" algn="l">
              <a:buNone/>
              <a:defRPr sz="3000" cap="none">
                <a:solidFill>
                  <a:schemeClr val="accent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7330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421" y="2971800"/>
            <a:ext cx="442029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978695" y="4000500"/>
            <a:ext cx="4391025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5489" y="2971800"/>
            <a:ext cx="4404362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5809659" y="4000500"/>
            <a:ext cx="4420191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687051" y="2971800"/>
            <a:ext cx="4398170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10687051" y="4000500"/>
            <a:ext cx="4398170" cy="5384007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589213" y="3200400"/>
            <a:ext cx="0" cy="59436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443341" y="3200400"/>
            <a:ext cx="0" cy="5950323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98072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8695" y="6376424"/>
            <a:ext cx="4410075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78695" y="3314700"/>
            <a:ext cx="4410075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978695" y="7240817"/>
            <a:ext cx="4410075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4063" y="6376424"/>
            <a:ext cx="4395788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834062" y="3314700"/>
            <a:ext cx="4395788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5832033" y="7240816"/>
            <a:ext cx="4401609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0687051" y="6376424"/>
            <a:ext cx="4398170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10687049" y="3314700"/>
            <a:ext cx="4398170" cy="2286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10686863" y="7240813"/>
            <a:ext cx="4403996" cy="988784"/>
          </a:xfrm>
        </p:spPr>
        <p:txBody>
          <a:bodyPr anchor="t"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589213" y="3200400"/>
            <a:ext cx="0" cy="59436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0443341" y="3200400"/>
            <a:ext cx="0" cy="5950323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990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7320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456319" y="645320"/>
            <a:ext cx="2628902" cy="8739188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8695" y="1331121"/>
            <a:ext cx="11134724" cy="80533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9862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1836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5" y="4292600"/>
            <a:ext cx="13238486" cy="2873471"/>
          </a:xfrm>
        </p:spPr>
        <p:txBody>
          <a:bodyPr anchor="b"/>
          <a:lstStyle>
            <a:lvl1pPr algn="l">
              <a:defRPr sz="6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33" y="7166072"/>
            <a:ext cx="13238487" cy="1290600"/>
          </a:xfrm>
        </p:spPr>
        <p:txBody>
          <a:bodyPr anchor="t"/>
          <a:lstStyle>
            <a:lvl1pPr marL="0" indent="0" algn="l">
              <a:buNone/>
              <a:defRPr sz="3000" cap="all">
                <a:solidFill>
                  <a:schemeClr val="accent1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9817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54969" y="3090863"/>
            <a:ext cx="6594509" cy="6293645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81740" y="3084139"/>
            <a:ext cx="6594512" cy="6300368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1858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970" y="2857500"/>
            <a:ext cx="6594507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4969" y="3771900"/>
            <a:ext cx="6594509" cy="5612607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481743" y="2857500"/>
            <a:ext cx="6594509" cy="864393"/>
          </a:xfrm>
        </p:spPr>
        <p:txBody>
          <a:bodyPr anchor="b">
            <a:noAutofit/>
          </a:bodyPr>
          <a:lstStyle>
            <a:lvl1pPr marL="0" indent="0">
              <a:buNone/>
              <a:defRPr sz="3600" b="0">
                <a:solidFill>
                  <a:schemeClr val="accent1"/>
                </a:solidFill>
              </a:defRPr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481743" y="3771900"/>
            <a:ext cx="6594509" cy="5612607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4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029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5656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930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2431" y="2171700"/>
            <a:ext cx="5101596" cy="2171700"/>
          </a:xfrm>
        </p:spPr>
        <p:txBody>
          <a:bodyPr anchor="b"/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76925" y="2171700"/>
            <a:ext cx="7793996" cy="6858000"/>
          </a:xfrm>
        </p:spPr>
        <p:txBody>
          <a:bodyPr anchor="ctr">
            <a:normAutofit/>
          </a:bodyPr>
          <a:lstStyle>
            <a:lvl1pPr>
              <a:defRPr sz="30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4693921"/>
            <a:ext cx="5101595" cy="4343399"/>
          </a:xfrm>
        </p:spPr>
        <p:txBody>
          <a:bodyPr/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9711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0861" y="2781288"/>
            <a:ext cx="7639359" cy="2362212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24319" y="1714500"/>
            <a:ext cx="4800600" cy="6858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685800" indent="0">
              <a:buNone/>
              <a:defRPr sz="2400"/>
            </a:lvl2pPr>
            <a:lvl3pPr marL="1371600" indent="0">
              <a:buNone/>
              <a:defRPr sz="2400"/>
            </a:lvl3pPr>
            <a:lvl4pPr marL="2057400" indent="0">
              <a:buNone/>
              <a:defRPr sz="2400"/>
            </a:lvl4pPr>
            <a:lvl5pPr marL="2743200" indent="0">
              <a:buNone/>
              <a:defRPr sz="2400"/>
            </a:lvl5pPr>
            <a:lvl6pPr marL="3429000" indent="0">
              <a:buNone/>
              <a:defRPr sz="2400"/>
            </a:lvl6pPr>
            <a:lvl7pPr marL="4114800" indent="0">
              <a:buNone/>
              <a:defRPr sz="2400"/>
            </a:lvl7pPr>
            <a:lvl8pPr marL="4800600" indent="0">
              <a:buNone/>
              <a:defRPr sz="2400"/>
            </a:lvl8pPr>
            <a:lvl9pPr marL="548640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486400"/>
            <a:ext cx="7627469" cy="2057400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568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4004528"/>
            <a:ext cx="6055518" cy="62824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4338521"/>
            <a:ext cx="2283618" cy="354818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12913518" y="2514600"/>
            <a:ext cx="4229100" cy="42291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11999119" y="1"/>
            <a:ext cx="2405081" cy="17121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12913518" y="9144000"/>
            <a:ext cx="1490601" cy="1143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69167" y="679077"/>
            <a:ext cx="14107085" cy="21007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54969" y="3079378"/>
            <a:ext cx="13419812" cy="62932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5233459" y="2686052"/>
            <a:ext cx="1485899" cy="4571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4/17/2024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3427360" y="4837946"/>
            <a:ext cx="5789693" cy="45720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65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528811" y="443594"/>
            <a:ext cx="1257299" cy="115153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42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17257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4" r:id="rId1"/>
    <p:sldLayoutId id="2147483985" r:id="rId2"/>
    <p:sldLayoutId id="2147483986" r:id="rId3"/>
    <p:sldLayoutId id="2147483987" r:id="rId4"/>
    <p:sldLayoutId id="2147483988" r:id="rId5"/>
    <p:sldLayoutId id="2147483989" r:id="rId6"/>
    <p:sldLayoutId id="2147483990" r:id="rId7"/>
    <p:sldLayoutId id="2147483991" r:id="rId8"/>
    <p:sldLayoutId id="2147483992" r:id="rId9"/>
    <p:sldLayoutId id="2147483993" r:id="rId10"/>
    <p:sldLayoutId id="2147483994" r:id="rId11"/>
    <p:sldLayoutId id="2147483995" r:id="rId12"/>
    <p:sldLayoutId id="2147483996" r:id="rId13"/>
    <p:sldLayoutId id="2147483997" r:id="rId14"/>
    <p:sldLayoutId id="2147483998" r:id="rId15"/>
    <p:sldLayoutId id="2147483999" r:id="rId16"/>
    <p:sldLayoutId id="2147484000" r:id="rId17"/>
  </p:sldLayoutIdLst>
  <p:txStyles>
    <p:titleStyle>
      <a:lvl1pPr algn="l" defTabSz="685800" rtl="0" eaLnBrk="1" latinLnBrk="0" hangingPunct="1">
        <a:spcBef>
          <a:spcPct val="0"/>
        </a:spcBef>
        <a:buNone/>
        <a:defRPr sz="63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514350" indent="-51435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3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1114425" indent="-428625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7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714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4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2400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30861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37719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44577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51435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5829300" indent="-342900" algn="l" defTabSz="685800" rtl="0" eaLnBrk="1" latinLnBrk="0" hangingPunct="1">
        <a:spcBef>
          <a:spcPts val="15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6858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/>
          <p:nvPr/>
        </p:nvSpPr>
        <p:spPr>
          <a:xfrm>
            <a:off x="3048000" y="239246"/>
            <a:ext cx="11779692" cy="222593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609090" marR="5080" indent="-1597025" algn="ctr">
              <a:lnSpc>
                <a:spcPct val="116100"/>
              </a:lnSpc>
              <a:spcBef>
                <a:spcPts val="95"/>
              </a:spcBef>
              <a:tabLst>
                <a:tab pos="1468120" algn="l"/>
                <a:tab pos="4043679" algn="l"/>
                <a:tab pos="5102860" algn="l"/>
                <a:tab pos="7033895" algn="l"/>
                <a:tab pos="8695055" algn="l"/>
                <a:tab pos="9914255" algn="l"/>
                <a:tab pos="11809095" algn="l"/>
                <a:tab pos="12774295" algn="l"/>
              </a:tabLst>
            </a:pPr>
            <a:r>
              <a:rPr lang="en-US" sz="4200" b="1" spc="200" dirty="0">
                <a:solidFill>
                  <a:srgbClr val="F7F7F7"/>
                </a:solidFill>
                <a:latin typeface="Times New Roman"/>
                <a:cs typeface="Times New Roman"/>
              </a:rPr>
              <a:t>T</a:t>
            </a:r>
            <a:r>
              <a:rPr lang="en-IN" sz="4200" b="1" spc="200" dirty="0">
                <a:solidFill>
                  <a:srgbClr val="F7F7F7"/>
                </a:solidFill>
                <a:latin typeface="Times New Roman"/>
                <a:cs typeface="Times New Roman"/>
              </a:rPr>
              <a:t>EXT TO IMAGE GENERATION </a:t>
            </a:r>
          </a:p>
          <a:p>
            <a:pPr marL="1609090" marR="5080" indent="-1597025" algn="ctr">
              <a:lnSpc>
                <a:spcPct val="116100"/>
              </a:lnSpc>
              <a:spcBef>
                <a:spcPts val="95"/>
              </a:spcBef>
              <a:tabLst>
                <a:tab pos="1468120" algn="l"/>
                <a:tab pos="4043679" algn="l"/>
                <a:tab pos="5102860" algn="l"/>
                <a:tab pos="7033895" algn="l"/>
                <a:tab pos="8695055" algn="l"/>
                <a:tab pos="9914255" algn="l"/>
                <a:tab pos="11809095" algn="l"/>
                <a:tab pos="12774295" algn="l"/>
              </a:tabLst>
            </a:pPr>
            <a:r>
              <a:rPr lang="en-IN" sz="4200" b="1" spc="200" dirty="0">
                <a:solidFill>
                  <a:srgbClr val="F7F7F7"/>
                </a:solidFill>
                <a:latin typeface="Times New Roman"/>
                <a:cs typeface="Times New Roman"/>
              </a:rPr>
              <a:t>USING </a:t>
            </a:r>
          </a:p>
          <a:p>
            <a:pPr marL="1609090" marR="5080" indent="-1597025" algn="ctr">
              <a:lnSpc>
                <a:spcPct val="116100"/>
              </a:lnSpc>
              <a:spcBef>
                <a:spcPts val="95"/>
              </a:spcBef>
              <a:tabLst>
                <a:tab pos="1468120" algn="l"/>
                <a:tab pos="4043679" algn="l"/>
                <a:tab pos="5102860" algn="l"/>
                <a:tab pos="7033895" algn="l"/>
                <a:tab pos="8695055" algn="l"/>
                <a:tab pos="9914255" algn="l"/>
                <a:tab pos="11809095" algn="l"/>
                <a:tab pos="12774295" algn="l"/>
              </a:tabLst>
            </a:pPr>
            <a:r>
              <a:rPr lang="en-IN" sz="4200" b="1" spc="200" dirty="0">
                <a:solidFill>
                  <a:srgbClr val="F7F7F7"/>
                </a:solidFill>
                <a:latin typeface="Times New Roman"/>
                <a:cs typeface="Times New Roman"/>
              </a:rPr>
              <a:t>STABLE DIFFUSION</a:t>
            </a:r>
            <a:endParaRPr sz="4200" dirty="0">
              <a:latin typeface="Times New Roman"/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914584" y="5143500"/>
            <a:ext cx="6871583" cy="1752403"/>
          </a:xfrm>
          <a:prstGeom prst="rect">
            <a:avLst/>
          </a:prstGeom>
        </p:spPr>
        <p:txBody>
          <a:bodyPr vert="horz" wrap="square" lIns="0" tIns="946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45"/>
              </a:spcBef>
            </a:pPr>
            <a:r>
              <a:rPr sz="3400" spc="160" dirty="0">
                <a:solidFill>
                  <a:srgbClr val="F7F7F7"/>
                </a:solidFill>
                <a:latin typeface="Times New Roman"/>
                <a:cs typeface="Times New Roman"/>
              </a:rPr>
              <a:t>M</a:t>
            </a:r>
            <a:r>
              <a:rPr lang="en-US" sz="3400" spc="160" dirty="0">
                <a:solidFill>
                  <a:srgbClr val="F7F7F7"/>
                </a:solidFill>
                <a:latin typeface="Times New Roman"/>
                <a:cs typeface="Times New Roman"/>
              </a:rPr>
              <a:t>r</a:t>
            </a:r>
            <a:r>
              <a:rPr sz="3400" spc="160" dirty="0">
                <a:solidFill>
                  <a:srgbClr val="F7F7F7"/>
                </a:solidFill>
                <a:latin typeface="Times New Roman"/>
                <a:cs typeface="Times New Roman"/>
              </a:rPr>
              <a:t>s</a:t>
            </a:r>
            <a:r>
              <a:rPr lang="en-US" sz="3400" spc="-40" dirty="0">
                <a:solidFill>
                  <a:srgbClr val="F7F7F7"/>
                </a:solidFill>
                <a:latin typeface="Times New Roman"/>
                <a:cs typeface="Times New Roman"/>
              </a:rPr>
              <a:t>.</a:t>
            </a:r>
            <a:r>
              <a:rPr lang="en-IN" sz="3400" spc="160" dirty="0">
                <a:solidFill>
                  <a:srgbClr val="F7F7F7"/>
                </a:solidFill>
                <a:latin typeface="Times New Roman"/>
                <a:cs typeface="Times New Roman"/>
              </a:rPr>
              <a:t>M.SUJANA </a:t>
            </a:r>
            <a:r>
              <a:rPr sz="2400" spc="120" dirty="0" err="1">
                <a:solidFill>
                  <a:srgbClr val="F7F7F7"/>
                </a:solidFill>
                <a:latin typeface="Times New Roman"/>
                <a:cs typeface="Times New Roman"/>
              </a:rPr>
              <a:t>M.Tech</a:t>
            </a:r>
            <a:r>
              <a:rPr lang="en-US" sz="2400" spc="120" dirty="0">
                <a:solidFill>
                  <a:srgbClr val="F7F7F7"/>
                </a:solidFill>
                <a:latin typeface="Times New Roman"/>
                <a:cs typeface="Times New Roman"/>
              </a:rPr>
              <a:t>,[</a:t>
            </a:r>
            <a:r>
              <a:rPr lang="en-IN" sz="2400" spc="120" dirty="0" err="1">
                <a:solidFill>
                  <a:srgbClr val="F7F7F7"/>
                </a:solidFill>
                <a:latin typeface="Times New Roman"/>
                <a:cs typeface="Times New Roman"/>
              </a:rPr>
              <a:t>Ph.D</a:t>
            </a:r>
            <a:r>
              <a:rPr lang="en-IN" sz="2400" spc="120" dirty="0">
                <a:solidFill>
                  <a:srgbClr val="F7F7F7"/>
                </a:solidFill>
                <a:latin typeface="Times New Roman"/>
                <a:cs typeface="Times New Roman"/>
              </a:rPr>
              <a:t>]</a:t>
            </a:r>
            <a:endParaRPr lang="en-IN" sz="2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745"/>
              </a:spcBef>
            </a:pPr>
            <a:r>
              <a:rPr lang="en-IN" sz="2400" spc="90" dirty="0">
                <a:solidFill>
                  <a:srgbClr val="F7F7F7"/>
                </a:solidFill>
                <a:latin typeface="Times New Roman"/>
                <a:cs typeface="Times New Roman"/>
              </a:rPr>
              <a:t>		</a:t>
            </a:r>
            <a:r>
              <a:rPr sz="2800" spc="90" dirty="0">
                <a:solidFill>
                  <a:srgbClr val="F7F7F7"/>
                </a:solidFill>
                <a:latin typeface="Times New Roman"/>
                <a:cs typeface="Times New Roman"/>
              </a:rPr>
              <a:t>Assistant </a:t>
            </a:r>
            <a:r>
              <a:rPr sz="2800" spc="85" dirty="0">
                <a:solidFill>
                  <a:srgbClr val="F7F7F7"/>
                </a:solidFill>
                <a:latin typeface="Times New Roman"/>
                <a:cs typeface="Times New Roman"/>
              </a:rPr>
              <a:t>professo</a:t>
            </a:r>
            <a:r>
              <a:rPr lang="en-US" sz="2800" spc="85" dirty="0">
                <a:solidFill>
                  <a:srgbClr val="F7F7F7"/>
                </a:solidFill>
                <a:latin typeface="Times New Roman"/>
                <a:cs typeface="Times New Roman"/>
              </a:rPr>
              <a:t>r</a:t>
            </a:r>
          </a:p>
          <a:p>
            <a:pPr marL="12700">
              <a:lnSpc>
                <a:spcPct val="100000"/>
              </a:lnSpc>
              <a:spcBef>
                <a:spcPts val="745"/>
              </a:spcBef>
            </a:pPr>
            <a:r>
              <a:rPr lang="en-US" sz="3400" spc="150" dirty="0">
                <a:solidFill>
                  <a:srgbClr val="F7F7F7"/>
                </a:solidFill>
                <a:latin typeface="Times New Roman"/>
                <a:cs typeface="Times New Roman"/>
              </a:rPr>
              <a:t>	</a:t>
            </a:r>
            <a:r>
              <a:rPr sz="2800" spc="150" dirty="0">
                <a:solidFill>
                  <a:srgbClr val="F7F7F7"/>
                </a:solidFill>
                <a:latin typeface="Times New Roman"/>
                <a:cs typeface="Times New Roman"/>
              </a:rPr>
              <a:t>Department</a:t>
            </a:r>
            <a:r>
              <a:rPr sz="2800" spc="-4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2800" spc="85" dirty="0">
                <a:solidFill>
                  <a:srgbClr val="F7F7F7"/>
                </a:solidFill>
                <a:latin typeface="Times New Roman"/>
                <a:cs typeface="Times New Roman"/>
              </a:rPr>
              <a:t>of</a:t>
            </a:r>
            <a:r>
              <a:rPr lang="en-US" sz="2800" spc="-4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lang="en-US" sz="2800" spc="110" dirty="0">
                <a:solidFill>
                  <a:srgbClr val="F7F7F7"/>
                </a:solidFill>
                <a:latin typeface="Times New Roman"/>
                <a:cs typeface="Times New Roman"/>
              </a:rPr>
              <a:t>IT and AI&amp;DS</a:t>
            </a:r>
            <a:endParaRPr sz="28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201400" y="4426981"/>
            <a:ext cx="236855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85" dirty="0">
                <a:solidFill>
                  <a:srgbClr val="F7F7F7"/>
                </a:solidFill>
                <a:latin typeface="Times New Roman"/>
                <a:cs typeface="Times New Roman"/>
              </a:rPr>
              <a:t>Presented</a:t>
            </a:r>
            <a:r>
              <a:rPr sz="3400" spc="-8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3400" spc="85" dirty="0">
                <a:solidFill>
                  <a:srgbClr val="F7F7F7"/>
                </a:solidFill>
                <a:latin typeface="Times New Roman"/>
                <a:cs typeface="Times New Roman"/>
              </a:rPr>
              <a:t>by</a:t>
            </a:r>
            <a:endParaRPr sz="3400" dirty="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753600" y="5225716"/>
            <a:ext cx="8331128" cy="2419252"/>
          </a:xfrm>
          <a:prstGeom prst="rect">
            <a:avLst/>
          </a:prstGeom>
        </p:spPr>
        <p:txBody>
          <a:bodyPr vert="horz" wrap="square" lIns="0" tIns="946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45"/>
              </a:spcBef>
            </a:pPr>
            <a:r>
              <a:rPr sz="3400" spc="45" dirty="0">
                <a:solidFill>
                  <a:srgbClr val="F7F7F7"/>
                </a:solidFill>
                <a:latin typeface="Times New Roman"/>
                <a:cs typeface="Times New Roman"/>
              </a:rPr>
              <a:t>20KB1A</a:t>
            </a:r>
            <a:r>
              <a:rPr lang="en-US" sz="3400" spc="45" dirty="0">
                <a:solidFill>
                  <a:srgbClr val="F7F7F7"/>
                </a:solidFill>
                <a:latin typeface="Times New Roman"/>
                <a:cs typeface="Times New Roman"/>
              </a:rPr>
              <a:t>3034</a:t>
            </a:r>
            <a:r>
              <a:rPr sz="3400" spc="-3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lang="en-IN" sz="3400" spc="155" dirty="0">
                <a:solidFill>
                  <a:srgbClr val="F7F7F7"/>
                </a:solidFill>
                <a:latin typeface="Times New Roman"/>
                <a:cs typeface="Times New Roman"/>
              </a:rPr>
              <a:t>– P. </a:t>
            </a:r>
            <a:r>
              <a:rPr lang="en-US" sz="3400" spc="155" dirty="0">
                <a:solidFill>
                  <a:srgbClr val="F7F7F7"/>
                </a:solidFill>
                <a:latin typeface="Times New Roman"/>
                <a:cs typeface="Times New Roman"/>
              </a:rPr>
              <a:t>YUVARAJ</a:t>
            </a:r>
            <a:endParaRPr sz="3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3400" spc="45" dirty="0">
                <a:solidFill>
                  <a:srgbClr val="F7F7F7"/>
                </a:solidFill>
                <a:latin typeface="Times New Roman"/>
                <a:cs typeface="Times New Roman"/>
              </a:rPr>
              <a:t>20KB1A</a:t>
            </a:r>
            <a:r>
              <a:rPr lang="en-US" sz="3400" spc="45" dirty="0">
                <a:solidFill>
                  <a:srgbClr val="F7F7F7"/>
                </a:solidFill>
                <a:latin typeface="Times New Roman"/>
                <a:cs typeface="Times New Roman"/>
              </a:rPr>
              <a:t>3060</a:t>
            </a:r>
            <a:r>
              <a:rPr sz="3400" spc="-4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lang="en-IN" sz="3400" spc="90" dirty="0">
                <a:solidFill>
                  <a:srgbClr val="F7F7F7"/>
                </a:solidFill>
                <a:latin typeface="Times New Roman"/>
                <a:cs typeface="Times New Roman"/>
              </a:rPr>
              <a:t>–</a:t>
            </a:r>
            <a:r>
              <a:rPr lang="en-US" sz="3400" spc="90" dirty="0">
                <a:solidFill>
                  <a:srgbClr val="F7F7F7"/>
                </a:solidFill>
                <a:latin typeface="Times New Roman"/>
                <a:cs typeface="Times New Roman"/>
              </a:rPr>
              <a:t> V. SAI LEKHYA</a:t>
            </a:r>
            <a:endParaRPr sz="3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3400" spc="60" dirty="0">
                <a:solidFill>
                  <a:srgbClr val="F7F7F7"/>
                </a:solidFill>
                <a:latin typeface="Times New Roman"/>
                <a:cs typeface="Times New Roman"/>
              </a:rPr>
              <a:t>20KB1A</a:t>
            </a:r>
            <a:r>
              <a:rPr lang="en-US" sz="3400" spc="60" dirty="0">
                <a:solidFill>
                  <a:srgbClr val="F7F7F7"/>
                </a:solidFill>
                <a:latin typeface="Times New Roman"/>
                <a:cs typeface="Times New Roman"/>
              </a:rPr>
              <a:t>3051</a:t>
            </a:r>
            <a:r>
              <a:rPr sz="3400" spc="-2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lang="en-IN" sz="3400" spc="-20" dirty="0">
                <a:solidFill>
                  <a:srgbClr val="F7F7F7"/>
                </a:solidFill>
                <a:latin typeface="Times New Roman"/>
                <a:cs typeface="Times New Roman"/>
              </a:rPr>
              <a:t>– S.V. </a:t>
            </a:r>
            <a:r>
              <a:rPr lang="en-US" sz="3400" spc="-20" dirty="0">
                <a:solidFill>
                  <a:srgbClr val="F7F7F7"/>
                </a:solidFill>
                <a:latin typeface="Times New Roman"/>
                <a:cs typeface="Times New Roman"/>
              </a:rPr>
              <a:t>SURYA NARAYANA</a:t>
            </a:r>
            <a:endParaRPr sz="34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3400" spc="55" dirty="0">
                <a:solidFill>
                  <a:srgbClr val="F7F7F7"/>
                </a:solidFill>
                <a:latin typeface="Times New Roman"/>
                <a:cs typeface="Times New Roman"/>
              </a:rPr>
              <a:t>20KB1A</a:t>
            </a:r>
            <a:r>
              <a:rPr lang="en-US" sz="3400" spc="55" dirty="0">
                <a:solidFill>
                  <a:srgbClr val="F7F7F7"/>
                </a:solidFill>
                <a:latin typeface="Times New Roman"/>
                <a:cs typeface="Times New Roman"/>
              </a:rPr>
              <a:t>3050 –</a:t>
            </a:r>
            <a:r>
              <a:rPr sz="3400" spc="-2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lang="en-US" sz="3400" spc="-20" dirty="0">
                <a:solidFill>
                  <a:srgbClr val="F7F7F7"/>
                </a:solidFill>
                <a:latin typeface="Times New Roman"/>
                <a:cs typeface="Times New Roman"/>
              </a:rPr>
              <a:t>SK. ROSHNI</a:t>
            </a:r>
            <a:endParaRPr lang="en-IN" sz="3400" spc="235" dirty="0">
              <a:solidFill>
                <a:srgbClr val="F7F7F7"/>
              </a:solidFill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884104" y="3425867"/>
            <a:ext cx="9317296" cy="141525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5915660">
              <a:lnSpc>
                <a:spcPct val="142200"/>
              </a:lnSpc>
              <a:spcBef>
                <a:spcPts val="100"/>
              </a:spcBef>
            </a:pPr>
            <a:r>
              <a:rPr sz="3400" spc="100" dirty="0">
                <a:solidFill>
                  <a:srgbClr val="F7F7F7"/>
                </a:solidFill>
                <a:latin typeface="Times New Roman"/>
                <a:cs typeface="Times New Roman"/>
              </a:rPr>
              <a:t>Batch</a:t>
            </a:r>
            <a:r>
              <a:rPr sz="3400" spc="-2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3400" spc="254" dirty="0">
                <a:solidFill>
                  <a:srgbClr val="F7F7F7"/>
                </a:solidFill>
                <a:latin typeface="Times New Roman"/>
                <a:cs typeface="Times New Roman"/>
              </a:rPr>
              <a:t>No</a:t>
            </a:r>
            <a:r>
              <a:rPr sz="3400" spc="-2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3400" spc="-25" dirty="0">
                <a:solidFill>
                  <a:srgbClr val="F7F7F7"/>
                </a:solidFill>
                <a:latin typeface="Times New Roman"/>
                <a:cs typeface="Times New Roman"/>
              </a:rPr>
              <a:t>:</a:t>
            </a:r>
            <a:r>
              <a:rPr sz="3400" spc="-2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lang="en-US" sz="3400" spc="-20" dirty="0">
                <a:solidFill>
                  <a:srgbClr val="F7F7F7"/>
                </a:solidFill>
                <a:latin typeface="Times New Roman"/>
                <a:cs typeface="Times New Roman"/>
              </a:rPr>
              <a:t>09</a:t>
            </a:r>
            <a:r>
              <a:rPr sz="3400" spc="-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3400" spc="-83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3400" spc="165" dirty="0">
                <a:solidFill>
                  <a:srgbClr val="F7F7F7"/>
                </a:solidFill>
                <a:latin typeface="Times New Roman"/>
                <a:cs typeface="Times New Roman"/>
              </a:rPr>
              <a:t>Under</a:t>
            </a:r>
            <a:r>
              <a:rPr sz="3400" spc="-1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3400" spc="110" dirty="0">
                <a:solidFill>
                  <a:srgbClr val="F7F7F7"/>
                </a:solidFill>
                <a:latin typeface="Times New Roman"/>
                <a:cs typeface="Times New Roman"/>
              </a:rPr>
              <a:t>the</a:t>
            </a:r>
            <a:r>
              <a:rPr sz="3400" spc="-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3400" spc="75" dirty="0">
                <a:solidFill>
                  <a:srgbClr val="F7F7F7"/>
                </a:solidFill>
                <a:latin typeface="Times New Roman"/>
                <a:cs typeface="Times New Roman"/>
              </a:rPr>
              <a:t>Esteemed</a:t>
            </a:r>
            <a:r>
              <a:rPr sz="3400" spc="-1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3400" spc="120" dirty="0">
                <a:solidFill>
                  <a:srgbClr val="F7F7F7"/>
                </a:solidFill>
                <a:latin typeface="Times New Roman"/>
                <a:cs typeface="Times New Roman"/>
              </a:rPr>
              <a:t>Guidance</a:t>
            </a:r>
            <a:r>
              <a:rPr sz="3400" spc="-5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3400" spc="85" dirty="0">
                <a:solidFill>
                  <a:srgbClr val="F7F7F7"/>
                </a:solidFill>
                <a:latin typeface="Times New Roman"/>
                <a:cs typeface="Times New Roman"/>
              </a:rPr>
              <a:t>of</a:t>
            </a:r>
            <a:endParaRPr sz="3400" dirty="0">
              <a:latin typeface="Times New Roman"/>
              <a:cs typeface="Times New Roman"/>
            </a:endParaRPr>
          </a:p>
        </p:txBody>
      </p:sp>
      <p:sp>
        <p:nvSpPr>
          <p:cNvPr id="4" name="object 11">
            <a:extLst>
              <a:ext uri="{FF2B5EF4-FFF2-40B4-BE49-F238E27FC236}">
                <a16:creationId xmlns:a16="http://schemas.microsoft.com/office/drawing/2014/main" id="{1F76C15D-0D10-A25C-708F-92AF5438A1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36189" y="7704177"/>
            <a:ext cx="14108113" cy="1905650"/>
          </a:xfrm>
          <a:prstGeom prst="rect">
            <a:avLst/>
          </a:prstGeom>
        </p:spPr>
        <p:txBody>
          <a:bodyPr vert="horz" wrap="square" lIns="0" tIns="11938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40"/>
              </a:spcBef>
            </a:pPr>
            <a:r>
              <a:rPr sz="4000" spc="2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N.B.K.R</a:t>
            </a:r>
            <a:r>
              <a:rPr sz="4000" spc="-1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4000" spc="5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INSTITUTE</a:t>
            </a:r>
            <a:r>
              <a:rPr sz="4000" spc="-1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4000" spc="7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4000" spc="-1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4000" spc="4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SCIENCE</a:t>
            </a:r>
            <a:r>
              <a:rPr sz="4000" spc="-1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4000" spc="12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4000" spc="-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4000" spc="6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sz="3800" spc="14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sz="3800" b="0" spc="14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Autonomous</a:t>
            </a:r>
            <a:r>
              <a:rPr sz="3800" spc="14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sz="3800" spc="14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3800" spc="14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sz="3800" b="0" spc="8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Vidyanagar,Tirupati-52441</a:t>
            </a:r>
            <a:r>
              <a:rPr lang="en-IN" sz="3800" b="0" spc="8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IN" sz="3800" b="0" spc="-93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sz="4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8FABAB-37E7-5EE5-921C-63D73D799BC6}"/>
              </a:ext>
            </a:extLst>
          </p:cNvPr>
          <p:cNvSpPr txBox="1"/>
          <p:nvPr/>
        </p:nvSpPr>
        <p:spPr>
          <a:xfrm>
            <a:off x="5524500" y="2592763"/>
            <a:ext cx="7239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0" spc="19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</a:t>
            </a:r>
            <a:r>
              <a:rPr lang="en-US" sz="4000" b="0" spc="10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en-US" sz="4000" spc="10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0" spc="10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and AI&amp;DS</a:t>
            </a:r>
            <a:endParaRPr lang="en-IN" sz="40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5E0177-D71E-BB41-496D-6F96B17E5B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8600" y="-505971"/>
            <a:ext cx="5895975" cy="50006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D2F265A-9E14-4258-B9C3-CDC58E0B12D6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01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/>
          <p:nvPr/>
        </p:nvSpPr>
        <p:spPr>
          <a:xfrm>
            <a:off x="152400" y="2073941"/>
            <a:ext cx="17602200" cy="613911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12.Quantitative Evaluation: </a:t>
            </a:r>
            <a:r>
              <a:rPr lang="en-US" sz="3400" dirty="0">
                <a:latin typeface="Times New Roman"/>
                <a:cs typeface="Times New Roman"/>
              </a:rPr>
              <a:t>This refers to objective, numerical metrics for assessing Stable Diffusion's performance.</a:t>
            </a: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endParaRPr lang="en-US" sz="3400" dirty="0">
              <a:latin typeface="Times New Roman"/>
              <a:cs typeface="Times New Roman"/>
            </a:endParaRP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13.CLIP Score: </a:t>
            </a:r>
            <a:r>
              <a:rPr lang="en-US" sz="3400" dirty="0">
                <a:latin typeface="Times New Roman"/>
                <a:cs typeface="Times New Roman"/>
              </a:rPr>
              <a:t>A quantitative metric that measures how well a generated image matches the input text prompt by computing the similarity between their representations in the CLIP (Contrastive Language-Image Pre-training) model's embedding space.</a:t>
            </a: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endParaRPr lang="en-US" sz="3400" dirty="0">
              <a:latin typeface="Times New Roman"/>
              <a:cs typeface="Times New Roman"/>
            </a:endParaRP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14. CLIP Directional Similarity: </a:t>
            </a:r>
            <a:r>
              <a:rPr lang="en-US" sz="3400" dirty="0">
                <a:latin typeface="Times New Roman"/>
                <a:cs typeface="Times New Roman"/>
              </a:rPr>
              <a:t>An extension of the CLIP Score that specifically measures how well the generated image aligns with the "direction" of the text prompt in the CLIP embedding space.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9C56B8-C56F-47B8-937A-0E7C3C7071A3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10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572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/>
          <p:nvPr/>
        </p:nvSpPr>
        <p:spPr>
          <a:xfrm>
            <a:off x="342900" y="1838364"/>
            <a:ext cx="17411700" cy="551484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endParaRPr lang="en-US" sz="3400" dirty="0">
              <a:latin typeface="Times New Roman"/>
              <a:cs typeface="Times New Roman"/>
            </a:endParaRP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endParaRPr lang="en-US" sz="3400" dirty="0">
              <a:latin typeface="Times New Roman"/>
              <a:cs typeface="Times New Roman"/>
            </a:endParaRP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15. Hugging Face: </a:t>
            </a:r>
            <a:r>
              <a:rPr lang="en-US" sz="3400" dirty="0">
                <a:latin typeface="Times New Roman"/>
                <a:cs typeface="Times New Roman"/>
              </a:rPr>
              <a:t>Hugging Face is a platform and community for hosting, sharing, and deploying machine learning models, including Stable Diffusion and other diffusion models.</a:t>
            </a: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endParaRPr lang="en-US" sz="3400" dirty="0">
              <a:latin typeface="Times New Roman"/>
              <a:cs typeface="Times New Roman"/>
            </a:endParaRP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endParaRPr lang="en-US" sz="3400" dirty="0">
              <a:latin typeface="Times New Roman"/>
              <a:cs typeface="Times New Roman"/>
            </a:endParaRP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16. Diffusers:</a:t>
            </a:r>
            <a:r>
              <a:rPr lang="en-US" sz="3600" dirty="0">
                <a:latin typeface="Times New Roman"/>
                <a:cs typeface="Times New Roman"/>
              </a:rPr>
              <a:t> </a:t>
            </a:r>
            <a:r>
              <a:rPr lang="en-US" sz="3400" dirty="0">
                <a:latin typeface="Times New Roman"/>
                <a:cs typeface="Times New Roman"/>
              </a:rPr>
              <a:t>Diffusers is a Python library developed by Hugging Face specifically for working with diffusion models like Stable Diffusion. It provides utilities for training, fine-tuning, and deploying diffusion models.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C32EA9-08E5-4013-B1C5-9247B9BA8BA0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11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5897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19200" y="323552"/>
            <a:ext cx="1485900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en-US" sz="6000" spc="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OLOGY ARCHITECTURE</a:t>
            </a:r>
            <a:endParaRPr sz="6000" spc="2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7B077D8-90DC-6BC2-43D7-29CC491550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940" y="2857500"/>
            <a:ext cx="14097000" cy="64771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085507-B750-4446-93DB-06F98194D260}"/>
              </a:ext>
            </a:extLst>
          </p:cNvPr>
          <p:cNvSpPr txBox="1"/>
          <p:nvPr/>
        </p:nvSpPr>
        <p:spPr>
          <a:xfrm>
            <a:off x="1775460" y="1933855"/>
            <a:ext cx="73152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Dreamer</a:t>
            </a:r>
            <a:r>
              <a:rPr lang="en-US" sz="3200" b="1" dirty="0"/>
              <a:t> :</a:t>
            </a:r>
            <a:endParaRPr lang="en-IN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63DFF5-B161-45C4-817A-DB789EEC8E79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12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FEABB-010D-3D76-54CB-45E89AAE7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167" y="679077"/>
            <a:ext cx="14107085" cy="1111623"/>
          </a:xfrm>
        </p:spPr>
        <p:txBody>
          <a:bodyPr/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Forward Diffusion: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533A0A0-0445-FEA8-784F-C3BABAB506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943100"/>
            <a:ext cx="13258800" cy="716402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7D5F21-DCBA-45EA-95BB-6C33412694A7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13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777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E800B-000D-3BEF-7BB5-64C600E43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Reverse Diffusion: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4F85EA-813E-1AC6-6E55-69C5325D52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491" y="2779873"/>
            <a:ext cx="14018109" cy="566058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897BF0-BE71-4C37-AEE3-EB67D47B5BA3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14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016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1C874B6-5F2B-4F6F-944D-B8253FE21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019300"/>
            <a:ext cx="15240000" cy="7543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4C2404-D012-40A6-8560-9F828B85A82F}"/>
              </a:ext>
            </a:extLst>
          </p:cNvPr>
          <p:cNvSpPr txBox="1"/>
          <p:nvPr/>
        </p:nvSpPr>
        <p:spPr>
          <a:xfrm>
            <a:off x="7391400" y="571500"/>
            <a:ext cx="2209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U-net</a:t>
            </a:r>
            <a:r>
              <a:rPr lang="en-US" dirty="0"/>
              <a:t> 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A3DA51-8F34-478B-83B7-12AE810B7AD2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15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1646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3810000" y="480442"/>
            <a:ext cx="1150620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000" spc="-55" dirty="0">
                <a:solidFill>
                  <a:srgbClr val="F7F7F7"/>
                </a:solidFill>
                <a:latin typeface="Times New Roman"/>
                <a:cs typeface="Times New Roman"/>
              </a:rPr>
              <a:t>Implementation of Methodology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BF67CBD-FF8D-0F02-C1B6-30F2458B0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43100"/>
            <a:ext cx="16992600" cy="7890319"/>
          </a:xfrm>
        </p:spPr>
        <p:txBody>
          <a:bodyPr>
            <a:normAutofit/>
          </a:bodyPr>
          <a:lstStyle/>
          <a:p>
            <a:pPr algn="just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Up Environment</a:t>
            </a: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Before Moving dive into project first check available resources to move further</a:t>
            </a: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 the GPU available in environment or not</a:t>
            </a: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Install </a:t>
            </a:r>
            <a:r>
              <a:rPr lang="en-US" sz="3600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cuda</a:t>
            </a: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toolkit for GPU acceleration.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Google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3600" cap="none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olab</a:t>
            </a: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or Kaggle Notebooks for free GPU access and pre-configured environments.</a:t>
            </a:r>
          </a:p>
          <a:p>
            <a:pPr algn="just">
              <a:lnSpc>
                <a:spcPct val="150000"/>
              </a:lnSpc>
            </a:pPr>
            <a:r>
              <a:rPr lang="en-IN" sz="36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</a:t>
            </a:r>
            <a:r>
              <a:rPr lang="en-IN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Dreamer is a Python library that can be used for generating synthetic image-text pairs.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Dreamer internally utilizes Mistral 7B and SDXL lightning for generating text as well as image.</a:t>
            </a:r>
          </a:p>
          <a:p>
            <a:pPr marL="0" indent="0">
              <a:buNone/>
            </a:pPr>
            <a:endParaRPr lang="en-IN" sz="6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64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5CE710-B744-431E-9835-6A54D6AA12EF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16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6B5E9E-E71F-DB31-275F-B09CCC72D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181100"/>
            <a:ext cx="16992600" cy="8534400"/>
          </a:xfrm>
        </p:spPr>
        <p:txBody>
          <a:bodyPr>
            <a:noAutofit/>
          </a:bodyPr>
          <a:lstStyle/>
          <a:p>
            <a:pPr algn="just"/>
            <a:r>
              <a:rPr lang="en-IN" sz="36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</a:t>
            </a:r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lang="en-IN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fine-tuning, the U-Net and the VAE are the primary components that are updated based on the new training data</a:t>
            </a:r>
            <a:r>
              <a:rPr lang="en-IN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Fine-tune model we use techniques like PEFT, hyper network and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LoRA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By using these techniques we train model on few parameters.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techniques also useful training model on low end RAM’s(min 11 GB) and save model with low space.</a:t>
            </a:r>
            <a:endParaRPr lang="en-IN" sz="36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Testing</a:t>
            </a:r>
            <a:r>
              <a:rPr lang="en-IN" sz="36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the fine-tuned model to generate sample images from text prompts relevant to your domain or task</a:t>
            </a:r>
            <a:r>
              <a:rPr lang="en-IN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Leverage the Diffusers library to generate images using the fine-tuned weights.</a:t>
            </a:r>
            <a:endParaRPr lang="en-IN" sz="36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E308A5-C596-44E3-981B-3DD58C051564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17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4080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96B5E9E-E71F-DB31-275F-B09CCC72D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495300"/>
            <a:ext cx="16992600" cy="9220200"/>
          </a:xfrm>
        </p:spPr>
        <p:txBody>
          <a:bodyPr>
            <a:noAutofit/>
          </a:bodyPr>
          <a:lstStyle/>
          <a:p>
            <a:r>
              <a:rPr lang="en-IN" sz="36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</a:t>
            </a:r>
            <a:r>
              <a:rPr lang="en-IN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IN" sz="36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Qualitative Evaluation</a:t>
            </a:r>
            <a:r>
              <a:rPr lang="en-IN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 a subjective evaluation of the generated images by visually inspecting them</a:t>
            </a:r>
            <a:r>
              <a:rPr lang="en-IN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Assess factors like image quality, coherence with the text prompt, and overall realism.</a:t>
            </a:r>
          </a:p>
          <a:p>
            <a:pPr lvl="1">
              <a:buSzPct val="200000"/>
              <a:buFont typeface="Times New Roman" panose="02020603050405020304" pitchFamily="18" charset="0"/>
              <a:buChar char="‣"/>
            </a:pPr>
            <a:r>
              <a:rPr lang="en-IN" sz="36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Evaluation: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metrics like CLIP Score and CLIP Directional Similarity to measure how well the images match the text prompts.</a:t>
            </a:r>
          </a:p>
          <a:p>
            <a:pPr>
              <a:lnSpc>
                <a:spcPct val="150000"/>
              </a:lnSpc>
            </a:pPr>
            <a:r>
              <a:rPr lang="en-IN" sz="3600" b="1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Deploy: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last d</a:t>
            </a: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eploy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</a:t>
            </a: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fine-tuned model on Hugging Face Spaces for easy sharing and online inference.</a:t>
            </a:r>
            <a:endParaRPr lang="en-IN" sz="3600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i</a:t>
            </a: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ntegrate the model into your web application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en-US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Hugging Face's inference API</a:t>
            </a:r>
            <a:r>
              <a:rPr lang="en-IN" sz="3600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9B8CB2-088B-4F01-A8A8-8856A60EBE43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18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3095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D0EC1-BE81-489C-9DFC-7681C23C5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723900"/>
            <a:ext cx="5105400" cy="923330"/>
          </a:xfrm>
        </p:spPr>
        <p:txBody>
          <a:bodyPr>
            <a:normAutofit fontScale="90000"/>
          </a:bodyPr>
          <a:lstStyle/>
          <a:p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RESULTS</a:t>
            </a:r>
            <a:endParaRPr lang="en-IN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3BFA65-1F29-421B-9974-6A19B33B2238}"/>
              </a:ext>
            </a:extLst>
          </p:cNvPr>
          <p:cNvSpPr txBox="1"/>
          <p:nvPr/>
        </p:nvSpPr>
        <p:spPr>
          <a:xfrm>
            <a:off x="1303255" y="2819787"/>
            <a:ext cx="15681489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text-to-image generation, the expected result is typically an image that accurately represents the content described in the input text. </a:t>
            </a:r>
          </a:p>
          <a:p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could involve generating realistic scenes, objects, or even abstract concepts based on the textual description provided.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create visually coherent and semantically meaningful images that align with the given text.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B01680-9C64-4210-97F2-04EB84B9CE61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19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1255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19047" y="47893"/>
            <a:ext cx="3049905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33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sz="6000" spc="49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sz="6000" spc="35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sz="600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sz="6000" spc="5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298600" y="928534"/>
            <a:ext cx="10283799" cy="88844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z="5400" spc="-90" dirty="0">
                <a:solidFill>
                  <a:srgbClr val="F7F7F7"/>
                </a:solidFill>
                <a:latin typeface="Times New Roman"/>
                <a:cs typeface="Times New Roman"/>
              </a:rPr>
              <a:t>Abstract</a:t>
            </a:r>
            <a:endParaRPr lang="en-US" sz="5400" spc="-90" dirty="0">
              <a:solidFill>
                <a:srgbClr val="F7F7F7"/>
              </a:solidFill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1200" dirty="0"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z="5400" spc="-135" dirty="0">
                <a:solidFill>
                  <a:srgbClr val="F7F7F7"/>
                </a:solidFill>
                <a:latin typeface="Times New Roman"/>
                <a:cs typeface="Times New Roman"/>
              </a:rPr>
              <a:t>Introduction</a:t>
            </a:r>
            <a:endParaRPr lang="en-US" sz="5400" spc="-135" dirty="0">
              <a:solidFill>
                <a:srgbClr val="F7F7F7"/>
              </a:solidFill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IN" sz="1200" spc="-135" dirty="0">
              <a:solidFill>
                <a:srgbClr val="F7F7F7"/>
              </a:solidFill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sz="5400" spc="-90" dirty="0">
                <a:solidFill>
                  <a:srgbClr val="F7F7F7"/>
                </a:solidFill>
                <a:latin typeface="Times New Roman"/>
                <a:cs typeface="Times New Roman"/>
              </a:rPr>
              <a:t>Literature</a:t>
            </a:r>
            <a:r>
              <a:rPr sz="5400" spc="-40" dirty="0">
                <a:solidFill>
                  <a:srgbClr val="F7F7F7"/>
                </a:solidFill>
                <a:latin typeface="Times New Roman"/>
                <a:cs typeface="Times New Roman"/>
              </a:rPr>
              <a:t> </a:t>
            </a:r>
            <a:r>
              <a:rPr sz="5400" spc="-145" dirty="0">
                <a:solidFill>
                  <a:srgbClr val="F7F7F7"/>
                </a:solidFill>
                <a:latin typeface="Times New Roman"/>
                <a:cs typeface="Times New Roman"/>
              </a:rPr>
              <a:t>survey</a:t>
            </a:r>
            <a:endParaRPr lang="en-US" sz="5400" spc="-145" dirty="0">
              <a:solidFill>
                <a:srgbClr val="F7F7F7"/>
              </a:solidFill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1200" spc="-145" dirty="0">
              <a:solidFill>
                <a:srgbClr val="F7F7F7"/>
              </a:solidFill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5400" spc="-20" dirty="0">
                <a:solidFill>
                  <a:srgbClr val="F7F7F7"/>
                </a:solidFill>
                <a:latin typeface="Times New Roman"/>
                <a:cs typeface="Times New Roman"/>
              </a:rPr>
              <a:t>Parameters</a:t>
            </a:r>
            <a:endParaRPr lang="en-US" sz="5400" spc="-160" dirty="0">
              <a:solidFill>
                <a:srgbClr val="F7F7F7"/>
              </a:solidFill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1200" spc="-160" dirty="0">
              <a:solidFill>
                <a:srgbClr val="F7F7F7"/>
              </a:solidFill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5400" spc="-70" dirty="0">
                <a:solidFill>
                  <a:srgbClr val="F7F7F7"/>
                </a:solidFill>
                <a:latin typeface="Times New Roman"/>
                <a:cs typeface="Times New Roman"/>
              </a:rPr>
              <a:t>Methodology Architecture</a:t>
            </a:r>
            <a:endParaRPr lang="en-US" sz="5400" spc="-140" dirty="0">
              <a:solidFill>
                <a:srgbClr val="F7F7F7"/>
              </a:solidFill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1200" spc="-140" dirty="0">
              <a:solidFill>
                <a:srgbClr val="F7F7F7"/>
              </a:solidFill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5400" spc="-55" dirty="0">
                <a:solidFill>
                  <a:srgbClr val="F7F7F7"/>
                </a:solidFill>
                <a:latin typeface="Times New Roman"/>
                <a:cs typeface="Times New Roman"/>
              </a:rPr>
              <a:t>Implementation of Methodology</a:t>
            </a: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5400" spc="-110" dirty="0">
                <a:solidFill>
                  <a:srgbClr val="F7F7F7"/>
                </a:solidFill>
                <a:latin typeface="Times New Roman"/>
                <a:cs typeface="Times New Roman"/>
              </a:rPr>
              <a:t>Results</a:t>
            </a: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900" spc="-110" dirty="0">
              <a:solidFill>
                <a:srgbClr val="F7F7F7"/>
              </a:solidFill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5400" spc="-110" dirty="0">
                <a:solidFill>
                  <a:srgbClr val="F7F7F7"/>
                </a:solidFill>
                <a:latin typeface="Times New Roman"/>
                <a:cs typeface="Times New Roman"/>
              </a:rPr>
              <a:t>Result Analysis</a:t>
            </a: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900" spc="-110" dirty="0">
              <a:solidFill>
                <a:srgbClr val="F7F7F7"/>
              </a:solidFill>
              <a:latin typeface="Times New Roman"/>
              <a:cs typeface="Times New Roman"/>
            </a:endParaRPr>
          </a:p>
          <a:p>
            <a:pPr marL="698500" indent="-68580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5400" dirty="0">
                <a:latin typeface="Times New Roman"/>
                <a:cs typeface="Times New Roman"/>
              </a:rPr>
              <a:t>Conclusion</a:t>
            </a:r>
            <a:endParaRPr sz="5400" dirty="0">
              <a:latin typeface="Times New Roman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243848-6D98-4ABF-8914-61E661AEE509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02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656B5C3-BED0-4E8D-975E-F249BCBB8D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172279"/>
              </p:ext>
            </p:extLst>
          </p:nvPr>
        </p:nvGraphicFramePr>
        <p:xfrm>
          <a:off x="1600200" y="1079500"/>
          <a:ext cx="14325600" cy="8419036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5867400">
                  <a:extLst>
                    <a:ext uri="{9D8B030D-6E8A-4147-A177-3AD203B41FA5}">
                      <a16:colId xmlns:a16="http://schemas.microsoft.com/office/drawing/2014/main" val="1732412966"/>
                    </a:ext>
                  </a:extLst>
                </a:gridCol>
                <a:gridCol w="8458200">
                  <a:extLst>
                    <a:ext uri="{9D8B030D-6E8A-4147-A177-3AD203B41FA5}">
                      <a16:colId xmlns:a16="http://schemas.microsoft.com/office/drawing/2014/main" val="44949025"/>
                    </a:ext>
                  </a:extLst>
                </a:gridCol>
              </a:tblGrid>
              <a:tr h="8636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solidFill>
                            <a:schemeClr val="tx2">
                              <a:lumMod val="1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PROMPTS</a:t>
                      </a:r>
                      <a:endParaRPr lang="en-IN" sz="3200" dirty="0">
                        <a:solidFill>
                          <a:schemeClr val="tx2">
                            <a:lumMod val="1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GENERATED IMAGES</a:t>
                      </a:r>
                      <a:endParaRPr lang="en-IN" sz="3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601861"/>
                  </a:ext>
                </a:extLst>
              </a:tr>
              <a:tr h="3777718">
                <a:tc>
                  <a:txBody>
                    <a:bodyPr/>
                    <a:lstStyle/>
                    <a:p>
                      <a:r>
                        <a:rPr lang="en-US" sz="3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 photograph of a vibrant, futuristic city skyline with towering skyscrapers and flying cars.</a:t>
                      </a:r>
                      <a:endParaRPr lang="en-IN" sz="3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1273274"/>
                  </a:ext>
                </a:extLst>
              </a:tr>
              <a:tr h="3777718">
                <a:tc>
                  <a:txBody>
                    <a:bodyPr/>
                    <a:lstStyle/>
                    <a:p>
                      <a:r>
                        <a:rPr lang="en-US" sz="320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 oil painting of a majestic dragon soaring through a stormy, fantasy landscape.</a:t>
                      </a:r>
                      <a:endParaRPr lang="en-IN" sz="3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277507"/>
                  </a:ext>
                </a:extLst>
              </a:tr>
            </a:tbl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:a16="http://schemas.microsoft.com/office/drawing/2014/main" id="{33C5E824-D879-4C52-B9D0-2083099D4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200" y="1943100"/>
            <a:ext cx="7467600" cy="3581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AF20CCB-950D-4C9C-8EE7-BF316396C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8200" y="5905500"/>
            <a:ext cx="7467600" cy="3581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8083A9-ECC2-4BF6-9C64-493146228650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20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0099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AD602-12D0-4F87-8DF8-4FC0CE017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1180" y="495300"/>
            <a:ext cx="9565640" cy="923330"/>
          </a:xfrm>
        </p:spPr>
        <p:txBody>
          <a:bodyPr>
            <a:normAutofit fontScale="90000"/>
          </a:bodyPr>
          <a:lstStyle/>
          <a:p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ANALYSIS</a:t>
            </a:r>
            <a:endParaRPr lang="en-IN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9C113C-7C0E-4E35-9C61-56D47A84501E}"/>
              </a:ext>
            </a:extLst>
          </p:cNvPr>
          <p:cNvSpPr txBox="1"/>
          <p:nvPr/>
        </p:nvSpPr>
        <p:spPr>
          <a:xfrm>
            <a:off x="838200" y="2247900"/>
            <a:ext cx="16611600" cy="7078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analyzing the results of a text-to-image generated model, several factors need to be considered to evaluate the performance. Here are some key aspects to consider:</a:t>
            </a:r>
          </a:p>
          <a:p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114550" lvl="3" indent="-742950">
              <a:buFont typeface="+mj-lt"/>
              <a:buAutoNum type="arabicPeriod"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Quality Evaluation : 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Qualitative evaluation typically involves human assessment of generated images. Quality is measured across aspects such as compositionality, image-text alignment, and spatial relations.</a:t>
            </a:r>
          </a:p>
          <a:p>
            <a:pPr marL="2114550" lvl="3" indent="-742950">
              <a:buFont typeface="+mj-lt"/>
              <a:buAutoNum type="arabicPeriod"/>
            </a:pP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114550" lvl="3" indent="-742950">
              <a:buFont typeface="+mj-lt"/>
              <a:buAutoNum type="arabicPeriod"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Quantity Evaluation : 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section, we will walk you through how to evaluate three different diffusion pipelines using:</a:t>
            </a:r>
          </a:p>
          <a:p>
            <a:pPr lvl="8"/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400550" lvl="8" indent="-742950">
              <a:buFont typeface="+mj-lt"/>
              <a:buAutoNum type="arabicPeriod"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CLIP score (36.85).</a:t>
            </a:r>
          </a:p>
          <a:p>
            <a:pPr marL="4400550" lvl="8" indent="-742950">
              <a:buFont typeface="+mj-lt"/>
              <a:buAutoNum type="arabicPeriod"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CLIP directional similarity (69.85).</a:t>
            </a:r>
          </a:p>
          <a:p>
            <a:pPr lvl="8"/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473846-2F8E-40CB-8F22-5C005971EA12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21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6079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E7B8BE-9804-E096-4A9B-E25ED61AD7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462" y="2095500"/>
            <a:ext cx="16309076" cy="71628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D2C35E4C-CFF7-567B-798A-C3CDFDD4D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167" y="526677"/>
            <a:ext cx="14107085" cy="2100795"/>
          </a:xfrm>
        </p:spPr>
        <p:txBody>
          <a:bodyPr/>
          <a:lstStyle/>
          <a:p>
            <a:r>
              <a:rPr lang="en-US" sz="3600" b="1" dirty="0"/>
              <a:t>Loss Function:</a:t>
            </a:r>
            <a:endParaRPr lang="en-IN" sz="36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0F9883-DC35-4AFB-8032-6A262AF4B776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22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5620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384C57D-0C8E-473C-980B-FAABA26CAC8A}"/>
              </a:ext>
            </a:extLst>
          </p:cNvPr>
          <p:cNvSpPr txBox="1"/>
          <p:nvPr/>
        </p:nvSpPr>
        <p:spPr>
          <a:xfrm>
            <a:off x="1371600" y="1668780"/>
            <a:ext cx="59740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Old model: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DC81A3A-58E6-4967-B484-4670D7353776}"/>
              </a:ext>
            </a:extLst>
          </p:cNvPr>
          <p:cNvSpPr/>
          <p:nvPr/>
        </p:nvSpPr>
        <p:spPr>
          <a:xfrm>
            <a:off x="8557260" y="5981700"/>
            <a:ext cx="1219200" cy="990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4A94EE-B240-47DC-A682-F6F88B0A00C2}"/>
              </a:ext>
            </a:extLst>
          </p:cNvPr>
          <p:cNvSpPr txBox="1"/>
          <p:nvPr/>
        </p:nvSpPr>
        <p:spPr>
          <a:xfrm>
            <a:off x="10911841" y="1699557"/>
            <a:ext cx="53644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model: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87D5F3-64ED-4C47-B3A2-624761F4C349}"/>
              </a:ext>
            </a:extLst>
          </p:cNvPr>
          <p:cNvSpPr txBox="1"/>
          <p:nvPr/>
        </p:nvSpPr>
        <p:spPr>
          <a:xfrm>
            <a:off x="6324600" y="466903"/>
            <a:ext cx="5257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COMPARISION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55A7B22-90D8-44BD-BB48-AFF48C07D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4863712"/>
            <a:ext cx="8172038" cy="470423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D4E4309-0F40-4A93-A03D-AA591107D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6740" y="4763953"/>
            <a:ext cx="8077900" cy="4876800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74D7811F-EB61-4638-BAFF-09848D0E44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3459620"/>
              </p:ext>
            </p:extLst>
          </p:nvPr>
        </p:nvGraphicFramePr>
        <p:xfrm>
          <a:off x="9996740" y="2739627"/>
          <a:ext cx="8077900" cy="690112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077900">
                  <a:extLst>
                    <a:ext uri="{9D8B030D-6E8A-4147-A177-3AD203B41FA5}">
                      <a16:colId xmlns:a16="http://schemas.microsoft.com/office/drawing/2014/main" val="1826573979"/>
                    </a:ext>
                  </a:extLst>
                </a:gridCol>
              </a:tblGrid>
              <a:tr h="198088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te-IN" dirty="0"/>
                        <a:t>మహోన్నతమైన ఆకాశహర్మ్యాలు మరియు ఎగిరే కార్లతో కూడిన శక్తివంతమైన, భవిష్యత్ నగర స్కైలైన్ యొక్క ఛాయాచిత్రం</a:t>
                      </a:r>
                      <a:r>
                        <a:rPr lang="en-US" dirty="0"/>
                        <a:t>.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166353"/>
                  </a:ext>
                </a:extLst>
              </a:tr>
              <a:tr h="4920238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265596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8E4CBF3-15D2-4B1C-A2D8-9766368581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1532727"/>
              </p:ext>
            </p:extLst>
          </p:nvPr>
        </p:nvGraphicFramePr>
        <p:xfrm>
          <a:off x="266700" y="2652672"/>
          <a:ext cx="8172038" cy="69152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72038">
                  <a:extLst>
                    <a:ext uri="{9D8B030D-6E8A-4147-A177-3AD203B41FA5}">
                      <a16:colId xmlns:a16="http://schemas.microsoft.com/office/drawing/2014/main" val="3867017978"/>
                    </a:ext>
                  </a:extLst>
                </a:gridCol>
              </a:tblGrid>
              <a:tr h="2191053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te-IN" dirty="0"/>
                        <a:t>మహోన్నతమైన ఆకాశహర్మ్యాలు మరియు ఎగిరే కార్లతో కూడిన శక్తివంతమైన, భవిష్యత్ నగర స్కైలైన్ యొక్క ఛాయాచిత్రం</a:t>
                      </a:r>
                      <a:r>
                        <a:rPr lang="en-US" dirty="0"/>
                        <a:t>.</a:t>
                      </a:r>
                      <a:endParaRPr lang="en-IN" dirty="0"/>
                    </a:p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150978"/>
                  </a:ext>
                </a:extLst>
              </a:tr>
              <a:tr h="4724221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786659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083BAC1C-9DDB-4EAA-A738-17F76F9B77BC}"/>
              </a:ext>
            </a:extLst>
          </p:cNvPr>
          <p:cNvSpPr/>
          <p:nvPr/>
        </p:nvSpPr>
        <p:spPr>
          <a:xfrm>
            <a:off x="15773400" y="9567946"/>
            <a:ext cx="2122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23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46499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40E2831-9537-4820-B11B-0AAF8E08C3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8740097"/>
              </p:ext>
            </p:extLst>
          </p:nvPr>
        </p:nvGraphicFramePr>
        <p:xfrm>
          <a:off x="1524000" y="2122825"/>
          <a:ext cx="14782800" cy="75285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391400">
                  <a:extLst>
                    <a:ext uri="{9D8B030D-6E8A-4147-A177-3AD203B41FA5}">
                      <a16:colId xmlns:a16="http://schemas.microsoft.com/office/drawing/2014/main" val="2237218944"/>
                    </a:ext>
                  </a:extLst>
                </a:gridCol>
                <a:gridCol w="7391400">
                  <a:extLst>
                    <a:ext uri="{9D8B030D-6E8A-4147-A177-3AD203B41FA5}">
                      <a16:colId xmlns:a16="http://schemas.microsoft.com/office/drawing/2014/main" val="3972198388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Old Model</a:t>
                      </a:r>
                      <a:endParaRPr lang="en-IN" sz="3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New Model</a:t>
                      </a:r>
                      <a:endParaRPr lang="en-IN" sz="3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757339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IN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 can support only English to give prompts.</a:t>
                      </a:r>
                    </a:p>
                    <a:p>
                      <a:pPr algn="ctr"/>
                      <a:endParaRPr lang="en-IN" sz="3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It can support multi languages to give prompt.</a:t>
                      </a:r>
                      <a:endParaRPr lang="en-IN" sz="3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5906018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Image Resolution is 512.</a:t>
                      </a:r>
                      <a:endParaRPr lang="en-IN" sz="3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IN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mage Resolution increases 512 to 1024.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498192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IN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lip Score is 35.</a:t>
                      </a:r>
                    </a:p>
                    <a:p>
                      <a:pPr algn="ctr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en-IN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lip Score increases from 35 to 36.85 .</a:t>
                      </a:r>
                    </a:p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032359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ctr"/>
                      <a:endParaRPr lang="en-US" sz="2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Clip bidirectional similarity 69.20 .</a:t>
                      </a:r>
                      <a:endParaRPr lang="en-IN" sz="32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Clip bidirectional similarity 69.85 .</a:t>
                      </a:r>
                      <a:endParaRPr lang="en-IN" dirty="0"/>
                    </a:p>
                    <a:p>
                      <a:pPr algn="ctr"/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06164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D1E8CEF-322F-4C58-B866-B76F4F55D27F}"/>
              </a:ext>
            </a:extLst>
          </p:cNvPr>
          <p:cNvSpPr txBox="1"/>
          <p:nvPr/>
        </p:nvSpPr>
        <p:spPr>
          <a:xfrm>
            <a:off x="6858000" y="643235"/>
            <a:ext cx="579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Continue……</a:t>
            </a:r>
            <a:endParaRPr lang="en-IN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134C63-3D81-4334-903A-61434E96A851}"/>
              </a:ext>
            </a:extLst>
          </p:cNvPr>
          <p:cNvSpPr/>
          <p:nvPr/>
        </p:nvSpPr>
        <p:spPr>
          <a:xfrm>
            <a:off x="15621000" y="9643765"/>
            <a:ext cx="2133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24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8100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057400" y="723900"/>
            <a:ext cx="12496800" cy="1476045"/>
          </a:xfrm>
          <a:prstGeom prst="rect">
            <a:avLst/>
          </a:prstGeom>
        </p:spPr>
        <p:txBody>
          <a:bodyPr vert="horz" wrap="square" lIns="0" tIns="547370" rIns="0" bIns="0" rtlCol="0">
            <a:spAutoFit/>
          </a:bodyPr>
          <a:lstStyle/>
          <a:p>
            <a:pPr marL="71755" algn="ctr">
              <a:lnSpc>
                <a:spcPct val="100000"/>
              </a:lnSpc>
              <a:spcBef>
                <a:spcPts val="4310"/>
              </a:spcBef>
            </a:pPr>
            <a:r>
              <a:rPr sz="6000" b="1" spc="1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958265" y="2781300"/>
            <a:ext cx="16371470" cy="55883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marR="101600" indent="-457200" algn="just">
              <a:lnSpc>
                <a:spcPct val="115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/>
                <a:cs typeface="Times New Roman"/>
              </a:rPr>
              <a:t>Text-to-image generation is a rapidly advancing field, with new techniques and models being developed regularly.</a:t>
            </a:r>
          </a:p>
          <a:p>
            <a:pPr marL="469900" marR="101600" indent="-457200" algn="just">
              <a:lnSpc>
                <a:spcPct val="115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3400" dirty="0">
              <a:latin typeface="Times New Roman"/>
              <a:cs typeface="Times New Roman"/>
            </a:endParaRPr>
          </a:p>
          <a:p>
            <a:pPr marL="469900" marR="101600" indent="-457200" algn="just">
              <a:lnSpc>
                <a:spcPct val="115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/>
                <a:cs typeface="Times New Roman"/>
              </a:rPr>
              <a:t>We proceed with traditional fine-tune. Take this as a step and go further for exploring</a:t>
            </a:r>
          </a:p>
          <a:p>
            <a:pPr marL="469900" marR="101600" indent="-457200" algn="just">
              <a:lnSpc>
                <a:spcPct val="115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/>
                <a:cs typeface="Times New Roman"/>
              </a:rPr>
              <a:t>different methods, tools and technique like dream booth and </a:t>
            </a:r>
            <a:r>
              <a:rPr lang="en-US" sz="3400" dirty="0" err="1">
                <a:latin typeface="Times New Roman"/>
                <a:cs typeface="Times New Roman"/>
              </a:rPr>
              <a:t>compify</a:t>
            </a:r>
            <a:r>
              <a:rPr lang="en-US" sz="3400" dirty="0">
                <a:latin typeface="Times New Roman"/>
                <a:cs typeface="Times New Roman"/>
              </a:rPr>
              <a:t> UI.</a:t>
            </a:r>
          </a:p>
          <a:p>
            <a:pPr marL="469900" marR="101600" indent="-457200" algn="just">
              <a:lnSpc>
                <a:spcPct val="115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3400" dirty="0">
              <a:latin typeface="Times New Roman"/>
              <a:cs typeface="Times New Roman"/>
            </a:endParaRPr>
          </a:p>
          <a:p>
            <a:pPr marL="469900" marR="101600" indent="-457200" algn="just">
              <a:lnSpc>
                <a:spcPct val="115599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/>
                <a:cs typeface="Times New Roman"/>
              </a:rPr>
              <a:t>Exploring these different methods can lead to new insights and advancements in text-to-image generation, enabling better control, personalization, and manipulation of the generated images.</a:t>
            </a:r>
            <a:endParaRPr lang="en-US" sz="4000" dirty="0">
              <a:latin typeface="Times New Roman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5F4FEF-AF21-404B-B547-4AE7B8B07A8E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25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517197" y="4399280"/>
            <a:ext cx="7253605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600" spc="-869" dirty="0">
                <a:latin typeface="Verdana"/>
                <a:cs typeface="Verdana"/>
              </a:rPr>
              <a:t>T</a:t>
            </a:r>
            <a:r>
              <a:rPr sz="9600" spc="-484" dirty="0">
                <a:latin typeface="Verdana"/>
                <a:cs typeface="Verdana"/>
              </a:rPr>
              <a:t>H</a:t>
            </a:r>
            <a:r>
              <a:rPr sz="9600" spc="-780" dirty="0">
                <a:latin typeface="Verdana"/>
                <a:cs typeface="Verdana"/>
              </a:rPr>
              <a:t>A</a:t>
            </a:r>
            <a:r>
              <a:rPr sz="9600" spc="-620" dirty="0">
                <a:latin typeface="Verdana"/>
                <a:cs typeface="Verdana"/>
              </a:rPr>
              <a:t>N</a:t>
            </a:r>
            <a:r>
              <a:rPr sz="9600" spc="-1070" dirty="0">
                <a:latin typeface="Verdana"/>
                <a:cs typeface="Verdana"/>
              </a:rPr>
              <a:t>K</a:t>
            </a:r>
            <a:r>
              <a:rPr sz="9600" spc="-1019" dirty="0">
                <a:latin typeface="Verdana"/>
                <a:cs typeface="Verdana"/>
              </a:rPr>
              <a:t> </a:t>
            </a:r>
            <a:r>
              <a:rPr sz="9600" spc="-925" dirty="0">
                <a:latin typeface="Verdana"/>
                <a:cs typeface="Verdana"/>
              </a:rPr>
              <a:t>Y</a:t>
            </a:r>
            <a:r>
              <a:rPr sz="9600" spc="-700" dirty="0">
                <a:latin typeface="Verdana"/>
                <a:cs typeface="Verdana"/>
              </a:rPr>
              <a:t>O</a:t>
            </a:r>
            <a:r>
              <a:rPr sz="9600" spc="-530" dirty="0">
                <a:latin typeface="Verdana"/>
                <a:cs typeface="Verdana"/>
              </a:rPr>
              <a:t>U</a:t>
            </a:r>
            <a:endParaRPr sz="9600" dirty="0">
              <a:latin typeface="Verdana"/>
              <a:cs typeface="Verdan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4B88D8-9EEA-43A0-87AA-985DABC43C0E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26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019800" y="449580"/>
            <a:ext cx="487553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-152398" y="1859970"/>
            <a:ext cx="98458" cy="5905498"/>
            <a:chOff x="447674" y="1859970"/>
            <a:chExt cx="95250" cy="5905498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7674" y="1859970"/>
              <a:ext cx="95250" cy="9524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7674" y="3603045"/>
              <a:ext cx="95250" cy="9524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7674" y="5927145"/>
              <a:ext cx="95250" cy="9524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47674" y="7670219"/>
              <a:ext cx="95250" cy="95249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066800" y="2220905"/>
            <a:ext cx="16741742" cy="74404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200" marR="300990" indent="-571500" algn="just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/>
                <a:cs typeface="Times New Roman"/>
              </a:rPr>
              <a:t>Text-to-image generation is a challenging task aiming to generate realistic images from textual descriptions.</a:t>
            </a:r>
          </a:p>
          <a:p>
            <a:pPr marL="12700" marR="300990" algn="just">
              <a:spcBef>
                <a:spcPts val="100"/>
              </a:spcBef>
            </a:pPr>
            <a:endParaRPr lang="en-US" sz="3400" dirty="0">
              <a:latin typeface="Times New Roman"/>
              <a:cs typeface="Times New Roman"/>
            </a:endParaRPr>
          </a:p>
          <a:p>
            <a:pPr marL="584200" marR="300990" indent="-571500" algn="just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/>
                <a:cs typeface="Times New Roman"/>
              </a:rPr>
              <a:t>This stable diffusion approach using advanced deep learning architectures to effectively translate textual prompts into images.</a:t>
            </a:r>
          </a:p>
          <a:p>
            <a:pPr marL="584200" marR="300990" indent="-571500" algn="just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3400" dirty="0">
              <a:latin typeface="Times New Roman"/>
              <a:cs typeface="Times New Roman"/>
            </a:endParaRPr>
          </a:p>
          <a:p>
            <a:pPr marL="584200" marR="300990" indent="-571500" algn="just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/>
                <a:cs typeface="Times New Roman"/>
              </a:rPr>
              <a:t>This Model can takes a prompt from user in multi languages and it can generate efficient image.</a:t>
            </a:r>
          </a:p>
          <a:p>
            <a:pPr marL="584200" marR="300990" indent="-571500" algn="just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3400" dirty="0">
              <a:latin typeface="Times New Roman"/>
              <a:cs typeface="Times New Roman"/>
            </a:endParaRPr>
          </a:p>
          <a:p>
            <a:pPr marL="584200" marR="300990" indent="-571500" algn="just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/>
                <a:cs typeface="Times New Roman"/>
              </a:rPr>
              <a:t>Through extensive experimentation and qualitative analysis, we demonstrate the effectiveness and versatility of our proposed method.</a:t>
            </a:r>
          </a:p>
          <a:p>
            <a:pPr marL="584200" marR="300990" indent="-571500" algn="just"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3400" dirty="0">
              <a:latin typeface="Times New Roman"/>
              <a:cs typeface="Times New Roman"/>
            </a:endParaRPr>
          </a:p>
          <a:p>
            <a:pPr marL="584200" marR="300990" indent="-571500" algn="just"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/>
                <a:cs typeface="Times New Roman"/>
              </a:rPr>
              <a:t>Highlighting its potential applications in various domains such as creative design, content generation, and visual storytelling.</a:t>
            </a:r>
            <a:endParaRPr sz="3400" dirty="0">
              <a:latin typeface="Times New Roman"/>
              <a:cs typeface="Times New Roman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F91FDF-D065-4AD1-9ED9-CE69BD93DD62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03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454333" y="647700"/>
            <a:ext cx="7379334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11" name="object 10">
            <a:extLst>
              <a:ext uri="{FF2B5EF4-FFF2-40B4-BE49-F238E27FC236}">
                <a16:creationId xmlns:a16="http://schemas.microsoft.com/office/drawing/2014/main" id="{070C0FEF-B38B-4290-B9E6-8926058CC7C3}"/>
              </a:ext>
            </a:extLst>
          </p:cNvPr>
          <p:cNvSpPr txBox="1"/>
          <p:nvPr/>
        </p:nvSpPr>
        <p:spPr>
          <a:xfrm>
            <a:off x="685800" y="2644098"/>
            <a:ext cx="16763999" cy="499880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Synthetic Image generation is the creation of artificially generated images that look as realistic as real images.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Previous, these images can be created by Generation Adversarial Networks(GAN) which use a generator-discriminator architecture to train, generate.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Now , we can use Stable Diffusion model using U-net and VAE to generate images by given prompt.</a:t>
            </a:r>
          </a:p>
          <a:p>
            <a:pPr algn="just"/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60B5DD-7D0A-44A7-AF1D-E186A51F7AE2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04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886200" y="571500"/>
            <a:ext cx="9890125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20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</a:t>
            </a:r>
            <a:r>
              <a:rPr sz="6000" spc="-8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6000" spc="95" dirty="0">
                <a:solidFill>
                  <a:srgbClr val="F7F7F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SURVEY</a:t>
            </a:r>
            <a:endParaRPr sz="6000" spc="95" dirty="0">
              <a:solidFill>
                <a:srgbClr val="F7F7F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7B4435F-1646-4DDD-B98C-E1C497A85F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1479041"/>
              </p:ext>
            </p:extLst>
          </p:nvPr>
        </p:nvGraphicFramePr>
        <p:xfrm>
          <a:off x="674914" y="2324100"/>
          <a:ext cx="16938171" cy="69494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86398">
                  <a:extLst>
                    <a:ext uri="{9D8B030D-6E8A-4147-A177-3AD203B41FA5}">
                      <a16:colId xmlns:a16="http://schemas.microsoft.com/office/drawing/2014/main" val="2452215177"/>
                    </a:ext>
                  </a:extLst>
                </a:gridCol>
                <a:gridCol w="2136346">
                  <a:extLst>
                    <a:ext uri="{9D8B030D-6E8A-4147-A177-3AD203B41FA5}">
                      <a16:colId xmlns:a16="http://schemas.microsoft.com/office/drawing/2014/main" val="3034781803"/>
                    </a:ext>
                  </a:extLst>
                </a:gridCol>
                <a:gridCol w="3323205">
                  <a:extLst>
                    <a:ext uri="{9D8B030D-6E8A-4147-A177-3AD203B41FA5}">
                      <a16:colId xmlns:a16="http://schemas.microsoft.com/office/drawing/2014/main" val="1084335473"/>
                    </a:ext>
                  </a:extLst>
                </a:gridCol>
                <a:gridCol w="3990108">
                  <a:extLst>
                    <a:ext uri="{9D8B030D-6E8A-4147-A177-3AD203B41FA5}">
                      <a16:colId xmlns:a16="http://schemas.microsoft.com/office/drawing/2014/main" val="2670845026"/>
                    </a:ext>
                  </a:extLst>
                </a:gridCol>
                <a:gridCol w="6002114">
                  <a:extLst>
                    <a:ext uri="{9D8B030D-6E8A-4147-A177-3AD203B41FA5}">
                      <a16:colId xmlns:a16="http://schemas.microsoft.com/office/drawing/2014/main" val="9396698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fontAlgn="b"/>
                      <a:r>
                        <a:rPr lang="en-IN" b="1" dirty="0">
                          <a:effectLst/>
                        </a:rPr>
                        <a:t>S. No.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b="1">
                          <a:effectLst/>
                        </a:rPr>
                        <a:t>Year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b="1">
                          <a:effectLst/>
                        </a:rPr>
                        <a:t>Authors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b="1">
                          <a:effectLst/>
                        </a:rPr>
                        <a:t>Title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b="1">
                          <a:effectLst/>
                        </a:rPr>
                        <a:t>Outcomes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338764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2015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Xu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alignDRAW: Aligning Text and Geometry for Image Generation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This paper proposes </a:t>
                      </a:r>
                      <a:r>
                        <a:rPr lang="en-US" dirty="0" err="1">
                          <a:effectLst/>
                        </a:rPr>
                        <a:t>alignDRAW</a:t>
                      </a:r>
                      <a:r>
                        <a:rPr lang="en-US" dirty="0">
                          <a:effectLst/>
                        </a:rPr>
                        <a:t>, a model that aligns text descriptions with geometric structures to generate realistic images from text descriptions.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5178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2017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Zhang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Generative Adversarial Text-to-Image Synthesis (DCGAN)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This work introduces DCGAN, a framework for text-to-image synthesis using generative adversarial networks, which has shown promising results.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74362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2018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Zhang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StackGAN: Text to Photo-realistic Image Synthesis with Stacked Generative Adversarial Networks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 err="1">
                          <a:effectLst/>
                        </a:rPr>
                        <a:t>StackGAN</a:t>
                      </a:r>
                      <a:r>
                        <a:rPr lang="en-US" dirty="0">
                          <a:effectLst/>
                        </a:rPr>
                        <a:t> utilizes a two-stage architecture to generate high-resolution images from text descriptions, achieving notable improvements in realism.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223302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7908894-5E02-4BB8-BB0B-CA35A428816B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05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943600" y="419100"/>
            <a:ext cx="5114685" cy="982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Continue......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6C87D78-36C1-E6A5-247A-09574085AC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4814406"/>
              </p:ext>
            </p:extLst>
          </p:nvPr>
        </p:nvGraphicFramePr>
        <p:xfrm>
          <a:off x="266700" y="1409700"/>
          <a:ext cx="17754599" cy="8631679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35478">
                  <a:extLst>
                    <a:ext uri="{9D8B030D-6E8A-4147-A177-3AD203B41FA5}">
                      <a16:colId xmlns:a16="http://schemas.microsoft.com/office/drawing/2014/main" val="1389565671"/>
                    </a:ext>
                  </a:extLst>
                </a:gridCol>
                <a:gridCol w="1888787">
                  <a:extLst>
                    <a:ext uri="{9D8B030D-6E8A-4147-A177-3AD203B41FA5}">
                      <a16:colId xmlns:a16="http://schemas.microsoft.com/office/drawing/2014/main" val="2781053051"/>
                    </a:ext>
                  </a:extLst>
                </a:gridCol>
                <a:gridCol w="2493199">
                  <a:extLst>
                    <a:ext uri="{9D8B030D-6E8A-4147-A177-3AD203B41FA5}">
                      <a16:colId xmlns:a16="http://schemas.microsoft.com/office/drawing/2014/main" val="663438111"/>
                    </a:ext>
                  </a:extLst>
                </a:gridCol>
                <a:gridCol w="4230883">
                  <a:extLst>
                    <a:ext uri="{9D8B030D-6E8A-4147-A177-3AD203B41FA5}">
                      <a16:colId xmlns:a16="http://schemas.microsoft.com/office/drawing/2014/main" val="1951186924"/>
                    </a:ext>
                  </a:extLst>
                </a:gridCol>
                <a:gridCol w="7706252">
                  <a:extLst>
                    <a:ext uri="{9D8B030D-6E8A-4147-A177-3AD203B41FA5}">
                      <a16:colId xmlns:a16="http://schemas.microsoft.com/office/drawing/2014/main" val="695982544"/>
                    </a:ext>
                  </a:extLst>
                </a:gridCol>
              </a:tblGrid>
              <a:tr h="477058">
                <a:tc>
                  <a:txBody>
                    <a:bodyPr/>
                    <a:lstStyle/>
                    <a:p>
                      <a:pPr fontAlgn="b"/>
                      <a:r>
                        <a:rPr lang="en-IN" b="1" dirty="0">
                          <a:effectLst/>
                        </a:rPr>
                        <a:t>S. No.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b="1">
                          <a:effectLst/>
                        </a:rPr>
                        <a:t>Year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b="1" dirty="0">
                          <a:effectLst/>
                        </a:rPr>
                        <a:t>Authors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b="1" dirty="0">
                          <a:effectLst/>
                        </a:rPr>
                        <a:t>Title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fontAlgn="b"/>
                      <a:r>
                        <a:rPr lang="en-IN" b="1" dirty="0">
                          <a:effectLst/>
                        </a:rPr>
                        <a:t>Outcomes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611465898"/>
                  </a:ext>
                </a:extLst>
              </a:tr>
              <a:tr h="2118304"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2021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Ramesh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DALL·E: Creating Images from Text Using Adversarial Training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DALL·E is a model capable of generating diverse images from textual descriptions, demonstrating the ability to understand and generate complex scenes.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5005098"/>
                  </a:ext>
                </a:extLst>
              </a:tr>
              <a:tr h="1873699"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5</a:t>
                      </a:r>
                      <a:endParaRPr lang="en-IN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Ramesh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DALL·E 3: Further Explorations in Text-to-Image Generation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DALL·E 3 extends the capabilities of the original DALL·E model, exploring new directions in text-to-image generation and achieving improved performance.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8537931"/>
                  </a:ext>
                </a:extLst>
              </a:tr>
              <a:tr h="1887646"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2022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>
                          <a:effectLst/>
                        </a:rPr>
                        <a:t>Gao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Stable Diffusion Models for Text-to-Image Generation: Initial Exploration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Stable diffusion models are explored for text-to-image generation, demonstrating improved stability and convergence during the generation process.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1049905"/>
                  </a:ext>
                </a:extLst>
              </a:tr>
              <a:tr h="2249110"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2023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IN" dirty="0">
                          <a:effectLst/>
                        </a:rPr>
                        <a:t>Chen et al.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>
                          <a:effectLst/>
                        </a:rPr>
                        <a:t>Stable Diffusion Models for Text-to-Image Generation: Addressing Limb Generation Issues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dirty="0">
                          <a:effectLst/>
                        </a:rPr>
                        <a:t>This update focuses on fixing issues related to limb generation in stable diffusion models for text-to-image generation, enhancing overall image quality.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53732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3D042E1-7FA0-4DA0-91D8-698570BA17EE}"/>
              </a:ext>
            </a:extLst>
          </p:cNvPr>
          <p:cNvSpPr txBox="1"/>
          <p:nvPr/>
        </p:nvSpPr>
        <p:spPr>
          <a:xfrm>
            <a:off x="15824272" y="9464884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no: 06</a:t>
            </a:r>
            <a:endParaRPr lang="en-IN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911922" y="290115"/>
            <a:ext cx="6464156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60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PARAMETERS</a:t>
            </a:r>
            <a:endParaRPr sz="6000" spc="2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42900" y="1838364"/>
            <a:ext cx="17602200" cy="79919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57580" marR="5080" lvl="1">
              <a:spcBef>
                <a:spcPts val="100"/>
              </a:spcBef>
            </a:pPr>
            <a:endParaRPr lang="en-US" sz="900" dirty="0">
              <a:latin typeface="Times New Roman"/>
              <a:cs typeface="Times New Roman"/>
            </a:endParaRPr>
          </a:p>
          <a:p>
            <a:pPr marL="1014730" marR="5080" indent="-514350" algn="just">
              <a:spcBef>
                <a:spcPts val="100"/>
              </a:spcBef>
              <a:buFont typeface="+mj-lt"/>
              <a:buAutoNum type="arabicPeriod"/>
            </a:pPr>
            <a:r>
              <a:rPr lang="en-US" sz="3600" b="1" dirty="0">
                <a:latin typeface="Times New Roman"/>
                <a:cs typeface="Times New Roman"/>
              </a:rPr>
              <a:t>Data Dreamer: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powerful open-source Python library for prompting, synthetic data generation, and training work flows. </a:t>
            </a:r>
            <a:r>
              <a:rPr lang="en-US" sz="3600" dirty="0">
                <a:latin typeface="Times New Roman"/>
                <a:cs typeface="Times New Roman"/>
              </a:rPr>
              <a:t>By providing diverse and detailed text prompts, Data Dreamer can create synthetic datasets.</a:t>
            </a:r>
          </a:p>
          <a:p>
            <a:pPr marL="1014730" marR="5080" indent="-514350" algn="just">
              <a:spcBef>
                <a:spcPts val="100"/>
              </a:spcBef>
              <a:buFont typeface="+mj-lt"/>
              <a:buAutoNum type="arabicPeriod"/>
            </a:pPr>
            <a:endParaRPr lang="en-US" sz="3600" dirty="0">
              <a:latin typeface="Times New Roman"/>
              <a:cs typeface="Times New Roman"/>
            </a:endParaRPr>
          </a:p>
          <a:p>
            <a:pPr marL="1014730" marR="5080" indent="-514350" algn="just">
              <a:spcBef>
                <a:spcPts val="100"/>
              </a:spcBef>
              <a:buFont typeface="+mj-lt"/>
              <a:buAutoNum type="arabicPeriod"/>
            </a:pPr>
            <a:r>
              <a:rPr lang="en-US" sz="3600" b="1" dirty="0">
                <a:latin typeface="Times New Roman"/>
                <a:cs typeface="Times New Roman"/>
              </a:rPr>
              <a:t>Mistral 7B Instruct v0.1: </a:t>
            </a:r>
            <a:r>
              <a:rPr lang="en-US" sz="3600" dirty="0">
                <a:latin typeface="Times New Roman"/>
                <a:cs typeface="Times New Roman"/>
              </a:rPr>
              <a:t>As a large language model, Mistral can be used to generate synthetic textual data like any form of text content.</a:t>
            </a:r>
          </a:p>
          <a:p>
            <a:pPr marL="1014730" marR="5080" indent="-514350" algn="just">
              <a:spcBef>
                <a:spcPts val="100"/>
              </a:spcBef>
              <a:buFont typeface="+mj-lt"/>
              <a:buAutoNum type="arabicPeriod"/>
            </a:pPr>
            <a:endParaRPr lang="en-US" sz="3600" dirty="0">
              <a:latin typeface="Times New Roman"/>
              <a:cs typeface="Times New Roman"/>
            </a:endParaRPr>
          </a:p>
          <a:p>
            <a:pPr marL="1014730" marR="5080" indent="-514350" algn="just">
              <a:spcBef>
                <a:spcPts val="100"/>
              </a:spcBef>
              <a:buFont typeface="+mj-lt"/>
              <a:buAutoNum type="arabicPeriod"/>
            </a:pPr>
            <a:r>
              <a:rPr lang="en-US" sz="3600" b="1" dirty="0">
                <a:latin typeface="Times New Roman"/>
                <a:cs typeface="Times New Roman"/>
              </a:rPr>
              <a:t>SDXL Lightning: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generate high-quality 1024px images in a few steps.</a:t>
            </a:r>
            <a:r>
              <a:rPr lang="en-US" sz="3600" dirty="0">
                <a:latin typeface="Times New Roman"/>
                <a:cs typeface="Times New Roman"/>
              </a:rPr>
              <a:t> Making it useful for creating synthetic visual data</a:t>
            </a:r>
          </a:p>
          <a:p>
            <a:pPr marL="1014730" marR="5080" indent="-514350" algn="just">
              <a:spcBef>
                <a:spcPts val="100"/>
              </a:spcBef>
              <a:buFont typeface="+mj-lt"/>
              <a:buAutoNum type="arabicPeriod"/>
            </a:pPr>
            <a:endParaRPr lang="en-US" sz="3600" dirty="0">
              <a:latin typeface="Times New Roman"/>
              <a:cs typeface="Times New Roman"/>
            </a:endParaRPr>
          </a:p>
          <a:p>
            <a:pPr marL="1014730" marR="5080" indent="-514350" algn="just">
              <a:spcBef>
                <a:spcPts val="100"/>
              </a:spcBef>
              <a:buFont typeface="+mj-lt"/>
              <a:buAutoNum type="arabicPeriod"/>
            </a:pPr>
            <a:r>
              <a:rPr lang="en-US" sz="3600" b="1" dirty="0">
                <a:latin typeface="Times New Roman"/>
                <a:cs typeface="Times New Roman"/>
              </a:rPr>
              <a:t>PEFT</a:t>
            </a:r>
            <a:r>
              <a:rPr lang="en-US" sz="3600" dirty="0">
                <a:latin typeface="Times New Roman"/>
                <a:cs typeface="Times New Roman"/>
              </a:rPr>
              <a:t> : PEFT is a method for efficiently fine-tuning large models like Stable Diffusion by only updating a small set of newly introduced parameters. </a:t>
            </a:r>
          </a:p>
          <a:p>
            <a:pPr marL="1014730" marR="5080" indent="-514350" algn="just">
              <a:spcBef>
                <a:spcPts val="100"/>
              </a:spcBef>
              <a:buFont typeface="+mj-lt"/>
              <a:buAutoNum type="arabicPeriod"/>
            </a:pPr>
            <a:endParaRPr lang="en-US" sz="3600" dirty="0">
              <a:latin typeface="Times New Roman"/>
              <a:cs typeface="Times New Roman"/>
            </a:endParaRPr>
          </a:p>
          <a:p>
            <a:pPr marL="1014730" marR="5080" indent="-514350">
              <a:spcBef>
                <a:spcPts val="100"/>
              </a:spcBef>
              <a:buFont typeface="+mj-lt"/>
              <a:buAutoNum type="arabicPeriod"/>
            </a:pPr>
            <a:endParaRPr lang="en-US" sz="3400" dirty="0">
              <a:latin typeface="Times New Roman"/>
              <a:cs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C2B5D6-B930-42AC-B8AA-B84222D9E614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07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/>
          <p:nvPr/>
        </p:nvSpPr>
        <p:spPr>
          <a:xfrm>
            <a:off x="342900" y="1838364"/>
            <a:ext cx="17602200" cy="796884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0380" marR="5080" algn="just"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5. </a:t>
            </a:r>
            <a:r>
              <a:rPr lang="en-US" sz="3600" b="1" dirty="0" err="1">
                <a:latin typeface="Times New Roman"/>
                <a:cs typeface="Times New Roman"/>
              </a:rPr>
              <a:t>LoRA</a:t>
            </a:r>
            <a:r>
              <a:rPr lang="en-US" sz="3600" b="1" dirty="0">
                <a:latin typeface="Times New Roman"/>
                <a:cs typeface="Times New Roman"/>
              </a:rPr>
              <a:t> :</a:t>
            </a:r>
            <a:r>
              <a:rPr lang="en-US" sz="3600" dirty="0">
                <a:latin typeface="Times New Roman"/>
                <a:cs typeface="Times New Roman"/>
              </a:rPr>
              <a:t> </a:t>
            </a:r>
            <a:r>
              <a:rPr lang="en-US" sz="3600" dirty="0" err="1">
                <a:latin typeface="Times New Roman"/>
                <a:cs typeface="Times New Roman"/>
              </a:rPr>
              <a:t>LoRA</a:t>
            </a:r>
            <a:r>
              <a:rPr lang="en-US" sz="3600" dirty="0">
                <a:latin typeface="Times New Roman"/>
                <a:cs typeface="Times New Roman"/>
              </a:rPr>
              <a:t> is a specific implementation of efficient fine-tuning for Stable Diffusion and other diffusion models. It introduces trainable low-rank matrices that are combined with the pre-trained weights during inference. </a:t>
            </a:r>
          </a:p>
          <a:p>
            <a:pPr marL="500380" marR="5080" algn="just">
              <a:spcBef>
                <a:spcPts val="100"/>
              </a:spcBef>
            </a:pPr>
            <a:endParaRPr lang="en-US" sz="3600" dirty="0">
              <a:latin typeface="Times New Roman"/>
              <a:cs typeface="Times New Roman"/>
            </a:endParaRP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6. VAE</a:t>
            </a:r>
            <a:r>
              <a:rPr lang="en-US" sz="3600" dirty="0">
                <a:latin typeface="Times New Roman"/>
                <a:cs typeface="Times New Roman"/>
              </a:rPr>
              <a:t> </a:t>
            </a:r>
            <a:r>
              <a:rPr lang="en-US" sz="3600" b="1" dirty="0">
                <a:latin typeface="Times New Roman"/>
                <a:cs typeface="Times New Roman"/>
              </a:rPr>
              <a:t>(Variational Autoencoder)</a:t>
            </a:r>
            <a:r>
              <a:rPr lang="en-US" sz="3600" dirty="0">
                <a:latin typeface="Times New Roman"/>
                <a:cs typeface="Times New Roman"/>
              </a:rPr>
              <a:t>: Stable Diffusion uses a VAE to encode and decode images and from a latent space, allowing for efficient processing in the latent representation.</a:t>
            </a: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endParaRPr lang="en-US" sz="3600" dirty="0">
              <a:latin typeface="Times New Roman"/>
              <a:cs typeface="Times New Roman"/>
            </a:endParaRP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7.Text Encoder: </a:t>
            </a:r>
            <a:r>
              <a:rPr lang="en-US" sz="3600" dirty="0">
                <a:latin typeface="Times New Roman"/>
                <a:cs typeface="Times New Roman"/>
              </a:rPr>
              <a:t>This component encodes the input text prompt into a representation that guides the image generation process, typically using a pre-trained language model like CLIP.</a:t>
            </a: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endParaRPr lang="en-US" sz="3600" dirty="0">
              <a:latin typeface="Times New Roman"/>
              <a:cs typeface="Times New Roman"/>
            </a:endParaRP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8. U-net: </a:t>
            </a:r>
            <a:r>
              <a:rPr lang="en-US" sz="3600" dirty="0">
                <a:latin typeface="Times New Roman"/>
                <a:cs typeface="Times New Roman"/>
              </a:rPr>
              <a:t>The core convolutional neural network architecture used in Stable Diffusion, that can be used for extracting image features and generating images for given text prompt.</a:t>
            </a:r>
          </a:p>
          <a:p>
            <a:pPr marL="500380" marR="5080">
              <a:lnSpc>
                <a:spcPct val="115100"/>
              </a:lnSpc>
              <a:spcBef>
                <a:spcPts val="100"/>
              </a:spcBef>
            </a:pPr>
            <a:endParaRPr lang="en-US" sz="3400" dirty="0">
              <a:latin typeface="Times New Roman"/>
              <a:cs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7BDFA8-FAFD-49AD-8BA6-DD2B54711F7D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08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720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/>
          <p:nvPr/>
        </p:nvSpPr>
        <p:spPr>
          <a:xfrm>
            <a:off x="342900" y="1838364"/>
            <a:ext cx="17602200" cy="82530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9. Forward Diffusion: </a:t>
            </a:r>
            <a:r>
              <a:rPr lang="en-US" sz="3600" dirty="0">
                <a:latin typeface="Times New Roman"/>
                <a:cs typeface="Times New Roman"/>
              </a:rPr>
              <a:t>The process of gradually adding noise to the latent representation of an image, turning it into pure noise over several steps. This is the first stage of the diffusion process.</a:t>
            </a: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endParaRPr lang="en-US" sz="3600" dirty="0">
              <a:latin typeface="Times New Roman"/>
              <a:cs typeface="Times New Roman"/>
            </a:endParaRP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10. Reverse Diffusion: </a:t>
            </a:r>
            <a:r>
              <a:rPr lang="en-US" sz="3600" dirty="0">
                <a:latin typeface="Times New Roman"/>
                <a:cs typeface="Times New Roman"/>
              </a:rPr>
              <a:t>The reverse process, where the model learns to iteratively remove noise from the pure noise representation, eventually producing a denoised image matching the input text prompt.</a:t>
            </a: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endParaRPr lang="en-US" sz="3600" dirty="0">
              <a:latin typeface="Times New Roman"/>
              <a:cs typeface="Times New Roman"/>
            </a:endParaRPr>
          </a:p>
          <a:p>
            <a:pPr marL="500380" marR="5080" algn="just">
              <a:lnSpc>
                <a:spcPct val="115100"/>
              </a:lnSpc>
              <a:spcBef>
                <a:spcPts val="100"/>
              </a:spcBef>
            </a:pPr>
            <a:r>
              <a:rPr lang="en-US" sz="3600" b="1" dirty="0">
                <a:latin typeface="Times New Roman"/>
                <a:cs typeface="Times New Roman"/>
              </a:rPr>
              <a:t>11. Qualitative Evaluation: </a:t>
            </a:r>
            <a:r>
              <a:rPr lang="en-US" sz="3600" dirty="0">
                <a:latin typeface="Times New Roman"/>
                <a:cs typeface="Times New Roman"/>
              </a:rPr>
              <a:t>This involves subjective, human evaluation of the generated images, assessing factors like visual quality, coherence with the text prompt, and overall realism/plausibility.</a:t>
            </a:r>
          </a:p>
          <a:p>
            <a:pPr marL="500380" marR="5080">
              <a:lnSpc>
                <a:spcPct val="115100"/>
              </a:lnSpc>
              <a:spcBef>
                <a:spcPts val="100"/>
              </a:spcBef>
            </a:pPr>
            <a:endParaRPr lang="en-US" sz="3400" dirty="0">
              <a:latin typeface="Times New Roman"/>
              <a:cs typeface="Times New Roman"/>
            </a:endParaRPr>
          </a:p>
          <a:p>
            <a:pPr marL="500380" marR="5080">
              <a:lnSpc>
                <a:spcPct val="115100"/>
              </a:lnSpc>
              <a:spcBef>
                <a:spcPts val="100"/>
              </a:spcBef>
            </a:pPr>
            <a:endParaRPr lang="en-US" sz="3400" dirty="0">
              <a:latin typeface="Times New Roman"/>
              <a:cs typeface="Times New Roman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0F7D4A-A6E4-4289-8769-C825CEA565E5}"/>
              </a:ext>
            </a:extLst>
          </p:cNvPr>
          <p:cNvSpPr txBox="1"/>
          <p:nvPr/>
        </p:nvSpPr>
        <p:spPr>
          <a:xfrm>
            <a:off x="15621000" y="9410700"/>
            <a:ext cx="2463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Page no: 09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87750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1497</TotalTime>
  <Words>1798</Words>
  <Application>Microsoft Office PowerPoint</Application>
  <PresentationFormat>Custom</PresentationFormat>
  <Paragraphs>240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Century Gothic</vt:lpstr>
      <vt:lpstr>Times New Roman</vt:lpstr>
      <vt:lpstr>Verdana</vt:lpstr>
      <vt:lpstr>Wingdings</vt:lpstr>
      <vt:lpstr>Wingdings 3</vt:lpstr>
      <vt:lpstr>Ion</vt:lpstr>
      <vt:lpstr>N.B.K.R INSTITUTE OF SCIENCE AND TECHNOLOGY (Autonomous)   Vidyanagar,Tirupati-524413  </vt:lpstr>
      <vt:lpstr>INDEX</vt:lpstr>
      <vt:lpstr>ABSTRACT</vt:lpstr>
      <vt:lpstr>INTRODUCTION</vt:lpstr>
      <vt:lpstr>LITERATURE SURVEY</vt:lpstr>
      <vt:lpstr>Continue......</vt:lpstr>
      <vt:lpstr>PARAMETERS</vt:lpstr>
      <vt:lpstr>PowerPoint Presentation</vt:lpstr>
      <vt:lpstr>PowerPoint Presentation</vt:lpstr>
      <vt:lpstr>PowerPoint Presentation</vt:lpstr>
      <vt:lpstr>PowerPoint Presentation</vt:lpstr>
      <vt:lpstr>METHODOLOGY ARCHITECTURE</vt:lpstr>
      <vt:lpstr>Forward Diffusion:</vt:lpstr>
      <vt:lpstr>Reverse Diffusion:</vt:lpstr>
      <vt:lpstr>PowerPoint Presentation</vt:lpstr>
      <vt:lpstr>Implementation of Methodology</vt:lpstr>
      <vt:lpstr>PowerPoint Presentation</vt:lpstr>
      <vt:lpstr>PowerPoint Presentation</vt:lpstr>
      <vt:lpstr> RESULTS</vt:lpstr>
      <vt:lpstr>PowerPoint Presentation</vt:lpstr>
      <vt:lpstr>RESULT ANALYSIS</vt:lpstr>
      <vt:lpstr>Loss Function:</vt:lpstr>
      <vt:lpstr>PowerPoint Presentation</vt:lpstr>
      <vt:lpstr>PowerPoint Presentation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Add a heading</dc:title>
  <dc:creator>yoshitha</dc:creator>
  <cp:keywords>DAF2xYjUG5k,BAFBD4mdz9E</cp:keywords>
  <cp:lastModifiedBy>PANDLURU YUVARAJ</cp:lastModifiedBy>
  <cp:revision>98</cp:revision>
  <dcterms:created xsi:type="dcterms:W3CDTF">2024-02-22T05:13:04Z</dcterms:created>
  <dcterms:modified xsi:type="dcterms:W3CDTF">2024-04-17T04:34:28Z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2024-01-29T00:00:00Z</vt:filetime>
  </property>
  <property fmtid="{D5CDD505-2E9C-101B-9397-08002B2CF9AE}" pid="3" name="Creator">
    <vt:lpwstr>Canva</vt:lpwstr>
  </property>
  <property fmtid="{D5CDD505-2E9C-101B-9397-08002B2CF9AE}" pid="4" name="LastSaved">
    <vt:filetime>2024-02-22T00:00:00Z</vt:filetime>
  </property>
</Properties>
</file>